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326" r:id="rId3"/>
    <p:sldId id="328" r:id="rId4"/>
    <p:sldId id="327" r:id="rId5"/>
    <p:sldId id="340" r:id="rId6"/>
    <p:sldId id="365" r:id="rId7"/>
    <p:sldId id="330" r:id="rId8"/>
    <p:sldId id="331" r:id="rId9"/>
    <p:sldId id="335" r:id="rId10"/>
    <p:sldId id="333" r:id="rId11"/>
    <p:sldId id="342" r:id="rId12"/>
    <p:sldId id="366" r:id="rId13"/>
    <p:sldId id="367" r:id="rId14"/>
    <p:sldId id="368" r:id="rId15"/>
    <p:sldId id="341" r:id="rId16"/>
    <p:sldId id="338" r:id="rId17"/>
    <p:sldId id="343" r:id="rId18"/>
    <p:sldId id="344" r:id="rId19"/>
    <p:sldId id="360" r:id="rId20"/>
    <p:sldId id="356" r:id="rId21"/>
    <p:sldId id="363" r:id="rId22"/>
    <p:sldId id="358" r:id="rId23"/>
    <p:sldId id="361" r:id="rId24"/>
    <p:sldId id="355" r:id="rId25"/>
    <p:sldId id="354" r:id="rId26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FFFF"/>
    <a:srgbClr val="002855"/>
    <a:srgbClr val="99FF66"/>
    <a:srgbClr val="CBD3DF"/>
    <a:srgbClr val="B2BDCF"/>
    <a:srgbClr val="F0F2F5"/>
    <a:srgbClr val="B8C2D2"/>
    <a:srgbClr val="AAB2BE"/>
    <a:srgbClr val="C26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81486" autoAdjust="0"/>
  </p:normalViewPr>
  <p:slideViewPr>
    <p:cSldViewPr>
      <p:cViewPr varScale="1">
        <p:scale>
          <a:sx n="100" d="100"/>
          <a:sy n="100" d="100"/>
        </p:scale>
        <p:origin x="-102" y="-726"/>
      </p:cViewPr>
      <p:guideLst>
        <p:guide orient="horz" pos="17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2794" y="-77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99A20-E4F0-4A39-8C35-2DAA0E4E81C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11AC5D-9E28-4F4C-BF15-A39D4A73E6C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Agency funding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6A5D5-479D-4C4F-8815-0CC0CE9E4BF0}" type="parTrans" cxnId="{3D268866-E3EB-480E-90D0-35DC49FAFE29}">
      <dgm:prSet/>
      <dgm:spPr/>
      <dgm:t>
        <a:bodyPr/>
        <a:lstStyle/>
        <a:p>
          <a:endParaRPr lang="en-US"/>
        </a:p>
      </dgm:t>
    </dgm:pt>
    <dgm:pt modelId="{4D47A750-227B-473D-8D17-BE2D0BB48996}" type="sibTrans" cxnId="{3D268866-E3EB-480E-90D0-35DC49FAFE29}">
      <dgm:prSet/>
      <dgm:spPr/>
      <dgm:t>
        <a:bodyPr/>
        <a:lstStyle/>
        <a:p>
          <a:endParaRPr lang="en-US"/>
        </a:p>
      </dgm:t>
    </dgm:pt>
    <dgm:pt modelId="{FEE9DAC3-2072-4C7F-B337-544613162D8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Account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07863-F786-4240-9157-0D2E1BDFC144}" type="parTrans" cxnId="{F1289767-1BC5-4B04-8375-596D3F20E3F2}">
      <dgm:prSet/>
      <dgm:spPr/>
      <dgm:t>
        <a:bodyPr/>
        <a:lstStyle/>
        <a:p>
          <a:endParaRPr lang="en-US"/>
        </a:p>
      </dgm:t>
    </dgm:pt>
    <dgm:pt modelId="{6FDA7414-1DA8-4617-B266-844467E0CE92}" type="sibTrans" cxnId="{F1289767-1BC5-4B04-8375-596D3F20E3F2}">
      <dgm:prSet/>
      <dgm:spPr/>
      <dgm:t>
        <a:bodyPr/>
        <a:lstStyle/>
        <a:p>
          <a:endParaRPr lang="en-US"/>
        </a:p>
      </dgm:t>
    </dgm:pt>
    <dgm:pt modelId="{4351E58A-2ECC-441A-9BE2-524C06358C1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Account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Pmts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/Transactions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B37AD-1F44-4A9D-B12D-BF1327F7E487}" type="parTrans" cxnId="{53AD35D4-D8C0-433C-BE0D-76975E48C391}">
      <dgm:prSet/>
      <dgm:spPr/>
      <dgm:t>
        <a:bodyPr/>
        <a:lstStyle/>
        <a:p>
          <a:endParaRPr lang="en-US"/>
        </a:p>
      </dgm:t>
    </dgm:pt>
    <dgm:pt modelId="{6CEB94F5-AD4E-45DA-BCD4-45D0806AAF50}" type="sibTrans" cxnId="{53AD35D4-D8C0-433C-BE0D-76975E48C391}">
      <dgm:prSet/>
      <dgm:spPr/>
      <dgm:t>
        <a:bodyPr/>
        <a:lstStyle/>
        <a:p>
          <a:endParaRPr lang="en-US"/>
        </a:p>
      </dgm:t>
    </dgm:pt>
    <dgm:pt modelId="{1C9E54EC-3673-4BDE-92AB-9BF1B878EA7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3C75E-F909-4E20-AA6B-7CCED9377565}" type="parTrans" cxnId="{00402173-C17C-4582-AD17-6DE0FCB5DDD8}">
      <dgm:prSet/>
      <dgm:spPr/>
      <dgm:t>
        <a:bodyPr/>
        <a:lstStyle/>
        <a:p>
          <a:endParaRPr lang="en-US"/>
        </a:p>
      </dgm:t>
    </dgm:pt>
    <dgm:pt modelId="{0B12A5D2-6B8C-4277-BB99-49159A447A97}" type="sibTrans" cxnId="{00402173-C17C-4582-AD17-6DE0FCB5DDD8}">
      <dgm:prSet/>
      <dgm:spPr/>
      <dgm:t>
        <a:bodyPr/>
        <a:lstStyle/>
        <a:p>
          <a:endParaRPr lang="en-US"/>
        </a:p>
      </dgm:t>
    </dgm:pt>
    <dgm:pt modelId="{C9212813-CECC-4511-A889-9004D6AA7C1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Vendors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551F9-29AC-453C-A80F-E19BEF00DC4A}" type="parTrans" cxnId="{6371E909-11A5-46BE-9592-5DF57D58A8DA}">
      <dgm:prSet/>
      <dgm:spPr/>
      <dgm:t>
        <a:bodyPr/>
        <a:lstStyle/>
        <a:p>
          <a:endParaRPr lang="en-US"/>
        </a:p>
      </dgm:t>
    </dgm:pt>
    <dgm:pt modelId="{E61C604D-DCE8-445B-AA52-43A49B853B77}" type="sibTrans" cxnId="{6371E909-11A5-46BE-9592-5DF57D58A8DA}">
      <dgm:prSet/>
      <dgm:spPr/>
      <dgm:t>
        <a:bodyPr/>
        <a:lstStyle/>
        <a:p>
          <a:endParaRPr lang="en-US"/>
        </a:p>
      </dgm:t>
    </dgm:pt>
    <dgm:pt modelId="{EEF4A2C6-ED77-42D1-9EFB-2768189C93F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l"/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Outcomes-Firms</a:t>
          </a:r>
          <a:b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  <a:b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-Sales</a:t>
          </a:r>
          <a:b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R&amp;D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40C47-A5D5-410B-A946-C372073F9AF4}" type="parTrans" cxnId="{BEDDE1BD-5CDA-4990-BEAD-DB2DCFD657AF}">
      <dgm:prSet/>
      <dgm:spPr/>
      <dgm:t>
        <a:bodyPr/>
        <a:lstStyle/>
        <a:p>
          <a:endParaRPr lang="en-US"/>
        </a:p>
      </dgm:t>
    </dgm:pt>
    <dgm:pt modelId="{34FFB893-18D0-409F-B606-7396D88B7A84}" type="sibTrans" cxnId="{BEDDE1BD-5CDA-4990-BEAD-DB2DCFD657AF}">
      <dgm:prSet/>
      <dgm:spPr/>
      <dgm:t>
        <a:bodyPr/>
        <a:lstStyle/>
        <a:p>
          <a:endParaRPr lang="en-US"/>
        </a:p>
      </dgm:t>
    </dgm:pt>
    <dgm:pt modelId="{E22EF87A-7CF9-4A60-AFDC-5A3A8F9A8D0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l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Outcomes-Individuals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W2 earnings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05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amt,location,sector</a:t>
          </a: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Patents, 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Publications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Start-ups</a:t>
          </a:r>
          <a:endParaRPr lang="en-US" sz="105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E838C8-B463-4B50-9608-944900363945}" type="parTrans" cxnId="{1AF5846B-F5EA-4C85-AB0E-9CFB73A4DF97}">
      <dgm:prSet/>
      <dgm:spPr/>
      <dgm:t>
        <a:bodyPr/>
        <a:lstStyle/>
        <a:p>
          <a:endParaRPr lang="en-US"/>
        </a:p>
      </dgm:t>
    </dgm:pt>
    <dgm:pt modelId="{B9BA6DB2-4598-4517-85A0-963983313C9D}" type="sibTrans" cxnId="{1AF5846B-F5EA-4C85-AB0E-9CFB73A4DF97}">
      <dgm:prSet/>
      <dgm:spPr/>
      <dgm:t>
        <a:bodyPr/>
        <a:lstStyle/>
        <a:p>
          <a:endParaRPr lang="en-US"/>
        </a:p>
      </dgm:t>
    </dgm:pt>
    <dgm:pt modelId="{78E6294F-97C3-4055-AA20-A153B77087EE}" type="pres">
      <dgm:prSet presAssocID="{1A599A20-E4F0-4A39-8C35-2DAA0E4E81C6}" presName="CompostProcess" presStyleCnt="0">
        <dgm:presLayoutVars>
          <dgm:dir/>
          <dgm:resizeHandles val="exact"/>
        </dgm:presLayoutVars>
      </dgm:prSet>
      <dgm:spPr/>
    </dgm:pt>
    <dgm:pt modelId="{0EDBAAB6-6A0C-4D65-98CA-61B399C17392}" type="pres">
      <dgm:prSet presAssocID="{1A599A20-E4F0-4A39-8C35-2DAA0E4E81C6}" presName="arrow" presStyleLbl="bgShp" presStyleIdx="0" presStyleCnt="1" custScaleX="100218" custLinFactNeighborX="165"/>
      <dgm:spPr/>
    </dgm:pt>
    <dgm:pt modelId="{CF0595D0-F0AD-46BE-96AD-8ABC84303D9E}" type="pres">
      <dgm:prSet presAssocID="{1A599A20-E4F0-4A39-8C35-2DAA0E4E81C6}" presName="linearProcess" presStyleCnt="0"/>
      <dgm:spPr/>
    </dgm:pt>
    <dgm:pt modelId="{1BFC6EDA-41B8-42AC-8E56-CBC4E88959D6}" type="pres">
      <dgm:prSet presAssocID="{9E11AC5D-9E28-4F4C-BF15-A39D4A73E6C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CD0B8-A713-4886-BC3D-6B28A5FE0C35}" type="pres">
      <dgm:prSet presAssocID="{4D47A750-227B-473D-8D17-BE2D0BB48996}" presName="sibTrans" presStyleCnt="0"/>
      <dgm:spPr/>
    </dgm:pt>
    <dgm:pt modelId="{865EAD48-4D27-44B1-B684-4C8917C47E64}" type="pres">
      <dgm:prSet presAssocID="{FEE9DAC3-2072-4C7F-B337-544613162D8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E41A7-5D2E-4389-BA0A-2F6F2DEBCBDF}" type="pres">
      <dgm:prSet presAssocID="{6FDA7414-1DA8-4617-B266-844467E0CE92}" presName="sibTrans" presStyleCnt="0"/>
      <dgm:spPr/>
    </dgm:pt>
    <dgm:pt modelId="{2B8620E3-ED49-420F-A758-C6E73437CD3B}" type="pres">
      <dgm:prSet presAssocID="{4351E58A-2ECC-441A-9BE2-524C06358C1A}" presName="textNode" presStyleLbl="node1" presStyleIdx="2" presStyleCnt="5" custScaleX="122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5DE42-DB0B-409E-89E2-3FA9E99F0247}" type="pres">
      <dgm:prSet presAssocID="{6CEB94F5-AD4E-45DA-BCD4-45D0806AAF50}" presName="sibTrans" presStyleCnt="0"/>
      <dgm:spPr/>
    </dgm:pt>
    <dgm:pt modelId="{FD8F0CC2-E296-41E2-8C4F-FFA9AFAE67A7}" type="pres">
      <dgm:prSet presAssocID="{E22EF87A-7CF9-4A60-AFDC-5A3A8F9A8D07}" presName="textNode" presStyleLbl="node1" presStyleIdx="3" presStyleCnt="5" custScaleX="111704" custLinFactX="5449" custLinFactNeighborX="100000" custLinFactNeighborY="-45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6B399-68C0-4167-8D53-16AC3F11A299}" type="pres">
      <dgm:prSet presAssocID="{B9BA6DB2-4598-4517-85A0-963983313C9D}" presName="sibTrans" presStyleCnt="0"/>
      <dgm:spPr/>
    </dgm:pt>
    <dgm:pt modelId="{C1512EC9-6C04-478C-B032-B875074DE909}" type="pres">
      <dgm:prSet presAssocID="{EEF4A2C6-ED77-42D1-9EFB-2768189C93F4}" presName="textNode" presStyleLbl="node1" presStyleIdx="4" presStyleCnt="5" custScaleX="110058" custLinFactX="-86655" custLinFactNeighborX="-100000" custLinFactNeighborY="6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02173-C17C-4582-AD17-6DE0FCB5DDD8}" srcId="{4351E58A-2ECC-441A-9BE2-524C06358C1A}" destId="{1C9E54EC-3673-4BDE-92AB-9BF1B878EA72}" srcOrd="0" destOrd="0" parTransId="{0A63C75E-F909-4E20-AA6B-7CCED9377565}" sibTransId="{0B12A5D2-6B8C-4277-BB99-49159A447A97}"/>
    <dgm:cxn modelId="{53AD35D4-D8C0-433C-BE0D-76975E48C391}" srcId="{1A599A20-E4F0-4A39-8C35-2DAA0E4E81C6}" destId="{4351E58A-2ECC-441A-9BE2-524C06358C1A}" srcOrd="2" destOrd="0" parTransId="{A5BB37AD-1F44-4A9D-B12D-BF1327F7E487}" sibTransId="{6CEB94F5-AD4E-45DA-BCD4-45D0806AAF50}"/>
    <dgm:cxn modelId="{BEDDE1BD-5CDA-4990-BEAD-DB2DCFD657AF}" srcId="{1A599A20-E4F0-4A39-8C35-2DAA0E4E81C6}" destId="{EEF4A2C6-ED77-42D1-9EFB-2768189C93F4}" srcOrd="4" destOrd="0" parTransId="{E8940C47-A5D5-410B-A946-C372073F9AF4}" sibTransId="{34FFB893-18D0-409F-B606-7396D88B7A84}"/>
    <dgm:cxn modelId="{D7FB97A5-9F3F-49B1-AEA8-BBC0BB4F07E4}" type="presOf" srcId="{9E11AC5D-9E28-4F4C-BF15-A39D4A73E6C3}" destId="{1BFC6EDA-41B8-42AC-8E56-CBC4E88959D6}" srcOrd="0" destOrd="0" presId="urn:microsoft.com/office/officeart/2005/8/layout/hProcess9"/>
    <dgm:cxn modelId="{FDC25EEF-BCF7-4C96-A22F-67EABB6E8B40}" type="presOf" srcId="{1A599A20-E4F0-4A39-8C35-2DAA0E4E81C6}" destId="{78E6294F-97C3-4055-AA20-A153B77087EE}" srcOrd="0" destOrd="0" presId="urn:microsoft.com/office/officeart/2005/8/layout/hProcess9"/>
    <dgm:cxn modelId="{7DC61AE3-70B5-409F-9BA1-06AD86FF9F41}" type="presOf" srcId="{1C9E54EC-3673-4BDE-92AB-9BF1B878EA72}" destId="{2B8620E3-ED49-420F-A758-C6E73437CD3B}" srcOrd="0" destOrd="1" presId="urn:microsoft.com/office/officeart/2005/8/layout/hProcess9"/>
    <dgm:cxn modelId="{3D268866-E3EB-480E-90D0-35DC49FAFE29}" srcId="{1A599A20-E4F0-4A39-8C35-2DAA0E4E81C6}" destId="{9E11AC5D-9E28-4F4C-BF15-A39D4A73E6C3}" srcOrd="0" destOrd="0" parTransId="{7C86A5D5-479D-4C4F-8815-0CC0CE9E4BF0}" sibTransId="{4D47A750-227B-473D-8D17-BE2D0BB48996}"/>
    <dgm:cxn modelId="{F1289767-1BC5-4B04-8375-596D3F20E3F2}" srcId="{1A599A20-E4F0-4A39-8C35-2DAA0E4E81C6}" destId="{FEE9DAC3-2072-4C7F-B337-544613162D86}" srcOrd="1" destOrd="0" parTransId="{EC807863-F786-4240-9157-0D2E1BDFC144}" sibTransId="{6FDA7414-1DA8-4617-B266-844467E0CE92}"/>
    <dgm:cxn modelId="{1AF5846B-F5EA-4C85-AB0E-9CFB73A4DF97}" srcId="{1A599A20-E4F0-4A39-8C35-2DAA0E4E81C6}" destId="{E22EF87A-7CF9-4A60-AFDC-5A3A8F9A8D07}" srcOrd="3" destOrd="0" parTransId="{CBE838C8-B463-4B50-9608-944900363945}" sibTransId="{B9BA6DB2-4598-4517-85A0-963983313C9D}"/>
    <dgm:cxn modelId="{09632213-B775-4D43-BDF2-2ECA7A608A18}" type="presOf" srcId="{4351E58A-2ECC-441A-9BE2-524C06358C1A}" destId="{2B8620E3-ED49-420F-A758-C6E73437CD3B}" srcOrd="0" destOrd="0" presId="urn:microsoft.com/office/officeart/2005/8/layout/hProcess9"/>
    <dgm:cxn modelId="{6371E909-11A5-46BE-9592-5DF57D58A8DA}" srcId="{4351E58A-2ECC-441A-9BE2-524C06358C1A}" destId="{C9212813-CECC-4511-A889-9004D6AA7C1F}" srcOrd="1" destOrd="0" parTransId="{075551F9-29AC-453C-A80F-E19BEF00DC4A}" sibTransId="{E61C604D-DCE8-445B-AA52-43A49B853B77}"/>
    <dgm:cxn modelId="{1D49A6CF-3F4F-40B2-883B-0EDDAD86C8F4}" type="presOf" srcId="{EEF4A2C6-ED77-42D1-9EFB-2768189C93F4}" destId="{C1512EC9-6C04-478C-B032-B875074DE909}" srcOrd="0" destOrd="0" presId="urn:microsoft.com/office/officeart/2005/8/layout/hProcess9"/>
    <dgm:cxn modelId="{E2EF07C7-DABE-41FF-98C7-04031DD05C42}" type="presOf" srcId="{C9212813-CECC-4511-A889-9004D6AA7C1F}" destId="{2B8620E3-ED49-420F-A758-C6E73437CD3B}" srcOrd="0" destOrd="2" presId="urn:microsoft.com/office/officeart/2005/8/layout/hProcess9"/>
    <dgm:cxn modelId="{C77B8E2E-085B-4796-A7D0-F7C55D8A0D59}" type="presOf" srcId="{FEE9DAC3-2072-4C7F-B337-544613162D86}" destId="{865EAD48-4D27-44B1-B684-4C8917C47E64}" srcOrd="0" destOrd="0" presId="urn:microsoft.com/office/officeart/2005/8/layout/hProcess9"/>
    <dgm:cxn modelId="{DB5F3307-6929-4F80-A1EF-78DBAC37DD7E}" type="presOf" srcId="{E22EF87A-7CF9-4A60-AFDC-5A3A8F9A8D07}" destId="{FD8F0CC2-E296-41E2-8C4F-FFA9AFAE67A7}" srcOrd="0" destOrd="0" presId="urn:microsoft.com/office/officeart/2005/8/layout/hProcess9"/>
    <dgm:cxn modelId="{51C7F085-2C70-4093-B64F-92B2CF7A93C6}" type="presParOf" srcId="{78E6294F-97C3-4055-AA20-A153B77087EE}" destId="{0EDBAAB6-6A0C-4D65-98CA-61B399C17392}" srcOrd="0" destOrd="0" presId="urn:microsoft.com/office/officeart/2005/8/layout/hProcess9"/>
    <dgm:cxn modelId="{B039C3EB-9149-4110-9E28-3C62B23DF9E9}" type="presParOf" srcId="{78E6294F-97C3-4055-AA20-A153B77087EE}" destId="{CF0595D0-F0AD-46BE-96AD-8ABC84303D9E}" srcOrd="1" destOrd="0" presId="urn:microsoft.com/office/officeart/2005/8/layout/hProcess9"/>
    <dgm:cxn modelId="{055AACDF-1B31-42B7-B475-E2EC22A8F753}" type="presParOf" srcId="{CF0595D0-F0AD-46BE-96AD-8ABC84303D9E}" destId="{1BFC6EDA-41B8-42AC-8E56-CBC4E88959D6}" srcOrd="0" destOrd="0" presId="urn:microsoft.com/office/officeart/2005/8/layout/hProcess9"/>
    <dgm:cxn modelId="{C251D93C-CAE8-402B-936E-A1EC0A02C4FF}" type="presParOf" srcId="{CF0595D0-F0AD-46BE-96AD-8ABC84303D9E}" destId="{580CD0B8-A713-4886-BC3D-6B28A5FE0C35}" srcOrd="1" destOrd="0" presId="urn:microsoft.com/office/officeart/2005/8/layout/hProcess9"/>
    <dgm:cxn modelId="{48930FE3-F6BD-42B5-BA8A-A85E4CE6C178}" type="presParOf" srcId="{CF0595D0-F0AD-46BE-96AD-8ABC84303D9E}" destId="{865EAD48-4D27-44B1-B684-4C8917C47E64}" srcOrd="2" destOrd="0" presId="urn:microsoft.com/office/officeart/2005/8/layout/hProcess9"/>
    <dgm:cxn modelId="{1C3C125E-B462-4A5C-8FDC-D1FE843E6629}" type="presParOf" srcId="{CF0595D0-F0AD-46BE-96AD-8ABC84303D9E}" destId="{504E41A7-5D2E-4389-BA0A-2F6F2DEBCBDF}" srcOrd="3" destOrd="0" presId="urn:microsoft.com/office/officeart/2005/8/layout/hProcess9"/>
    <dgm:cxn modelId="{283AD218-40F2-4013-8B3C-1F681627EAE1}" type="presParOf" srcId="{CF0595D0-F0AD-46BE-96AD-8ABC84303D9E}" destId="{2B8620E3-ED49-420F-A758-C6E73437CD3B}" srcOrd="4" destOrd="0" presId="urn:microsoft.com/office/officeart/2005/8/layout/hProcess9"/>
    <dgm:cxn modelId="{60D37BA8-2E1B-4520-9C74-044B605DE3F3}" type="presParOf" srcId="{CF0595D0-F0AD-46BE-96AD-8ABC84303D9E}" destId="{8765DE42-DB0B-409E-89E2-3FA9E99F0247}" srcOrd="5" destOrd="0" presId="urn:microsoft.com/office/officeart/2005/8/layout/hProcess9"/>
    <dgm:cxn modelId="{A660E6C6-B817-462C-A95E-C42EDA87758F}" type="presParOf" srcId="{CF0595D0-F0AD-46BE-96AD-8ABC84303D9E}" destId="{FD8F0CC2-E296-41E2-8C4F-FFA9AFAE67A7}" srcOrd="6" destOrd="0" presId="urn:microsoft.com/office/officeart/2005/8/layout/hProcess9"/>
    <dgm:cxn modelId="{2F3EDC8A-0508-490C-B0A3-EBA43F118C55}" type="presParOf" srcId="{CF0595D0-F0AD-46BE-96AD-8ABC84303D9E}" destId="{9906B399-68C0-4167-8D53-16AC3F11A299}" srcOrd="7" destOrd="0" presId="urn:microsoft.com/office/officeart/2005/8/layout/hProcess9"/>
    <dgm:cxn modelId="{0CEBFB0B-D0AB-4A6A-A480-3B0623A05AE4}" type="presParOf" srcId="{CF0595D0-F0AD-46BE-96AD-8ABC84303D9E}" destId="{C1512EC9-6C04-478C-B032-B875074DE90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99A20-E4F0-4A39-8C35-2DAA0E4E81C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11AC5D-9E28-4F4C-BF15-A39D4A73E6C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Agency funding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6A5D5-479D-4C4F-8815-0CC0CE9E4BF0}" type="parTrans" cxnId="{3D268866-E3EB-480E-90D0-35DC49FAFE29}">
      <dgm:prSet/>
      <dgm:spPr/>
      <dgm:t>
        <a:bodyPr/>
        <a:lstStyle/>
        <a:p>
          <a:endParaRPr lang="en-US"/>
        </a:p>
      </dgm:t>
    </dgm:pt>
    <dgm:pt modelId="{4D47A750-227B-473D-8D17-BE2D0BB48996}" type="sibTrans" cxnId="{3D268866-E3EB-480E-90D0-35DC49FAFE29}">
      <dgm:prSet/>
      <dgm:spPr/>
      <dgm:t>
        <a:bodyPr/>
        <a:lstStyle/>
        <a:p>
          <a:endParaRPr lang="en-US"/>
        </a:p>
      </dgm:t>
    </dgm:pt>
    <dgm:pt modelId="{FEE9DAC3-2072-4C7F-B337-544613162D8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Account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07863-F786-4240-9157-0D2E1BDFC144}" type="parTrans" cxnId="{F1289767-1BC5-4B04-8375-596D3F20E3F2}">
      <dgm:prSet/>
      <dgm:spPr/>
      <dgm:t>
        <a:bodyPr/>
        <a:lstStyle/>
        <a:p>
          <a:endParaRPr lang="en-US"/>
        </a:p>
      </dgm:t>
    </dgm:pt>
    <dgm:pt modelId="{6FDA7414-1DA8-4617-B266-844467E0CE92}" type="sibTrans" cxnId="{F1289767-1BC5-4B04-8375-596D3F20E3F2}">
      <dgm:prSet/>
      <dgm:spPr/>
      <dgm:t>
        <a:bodyPr/>
        <a:lstStyle/>
        <a:p>
          <a:endParaRPr lang="en-US"/>
        </a:p>
      </dgm:t>
    </dgm:pt>
    <dgm:pt modelId="{4351E58A-2ECC-441A-9BE2-524C06358C1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Account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Pmts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/Transactions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B37AD-1F44-4A9D-B12D-BF1327F7E487}" type="parTrans" cxnId="{53AD35D4-D8C0-433C-BE0D-76975E48C391}">
      <dgm:prSet/>
      <dgm:spPr/>
      <dgm:t>
        <a:bodyPr/>
        <a:lstStyle/>
        <a:p>
          <a:endParaRPr lang="en-US"/>
        </a:p>
      </dgm:t>
    </dgm:pt>
    <dgm:pt modelId="{6CEB94F5-AD4E-45DA-BCD4-45D0806AAF50}" type="sibTrans" cxnId="{53AD35D4-D8C0-433C-BE0D-76975E48C391}">
      <dgm:prSet/>
      <dgm:spPr/>
      <dgm:t>
        <a:bodyPr/>
        <a:lstStyle/>
        <a:p>
          <a:endParaRPr lang="en-US"/>
        </a:p>
      </dgm:t>
    </dgm:pt>
    <dgm:pt modelId="{1C9E54EC-3673-4BDE-92AB-9BF1B878EA7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3C75E-F909-4E20-AA6B-7CCED9377565}" type="parTrans" cxnId="{00402173-C17C-4582-AD17-6DE0FCB5DDD8}">
      <dgm:prSet/>
      <dgm:spPr/>
      <dgm:t>
        <a:bodyPr/>
        <a:lstStyle/>
        <a:p>
          <a:endParaRPr lang="en-US"/>
        </a:p>
      </dgm:t>
    </dgm:pt>
    <dgm:pt modelId="{0B12A5D2-6B8C-4277-BB99-49159A447A97}" type="sibTrans" cxnId="{00402173-C17C-4582-AD17-6DE0FCB5DDD8}">
      <dgm:prSet/>
      <dgm:spPr/>
      <dgm:t>
        <a:bodyPr/>
        <a:lstStyle/>
        <a:p>
          <a:endParaRPr lang="en-US"/>
        </a:p>
      </dgm:t>
    </dgm:pt>
    <dgm:pt modelId="{C9212813-CECC-4511-A889-9004D6AA7C1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Vendors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551F9-29AC-453C-A80F-E19BEF00DC4A}" type="parTrans" cxnId="{6371E909-11A5-46BE-9592-5DF57D58A8DA}">
      <dgm:prSet/>
      <dgm:spPr/>
      <dgm:t>
        <a:bodyPr/>
        <a:lstStyle/>
        <a:p>
          <a:endParaRPr lang="en-US"/>
        </a:p>
      </dgm:t>
    </dgm:pt>
    <dgm:pt modelId="{E61C604D-DCE8-445B-AA52-43A49B853B77}" type="sibTrans" cxnId="{6371E909-11A5-46BE-9592-5DF57D58A8DA}">
      <dgm:prSet/>
      <dgm:spPr/>
      <dgm:t>
        <a:bodyPr/>
        <a:lstStyle/>
        <a:p>
          <a:endParaRPr lang="en-US"/>
        </a:p>
      </dgm:t>
    </dgm:pt>
    <dgm:pt modelId="{EEF4A2C6-ED77-42D1-9EFB-2768189C93F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l"/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Outcomes-Firms</a:t>
          </a:r>
          <a:b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  <a:b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-Sales</a:t>
          </a:r>
          <a:b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R&amp;D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40C47-A5D5-410B-A946-C372073F9AF4}" type="parTrans" cxnId="{BEDDE1BD-5CDA-4990-BEAD-DB2DCFD657AF}">
      <dgm:prSet/>
      <dgm:spPr/>
      <dgm:t>
        <a:bodyPr/>
        <a:lstStyle/>
        <a:p>
          <a:endParaRPr lang="en-US"/>
        </a:p>
      </dgm:t>
    </dgm:pt>
    <dgm:pt modelId="{34FFB893-18D0-409F-B606-7396D88B7A84}" type="sibTrans" cxnId="{BEDDE1BD-5CDA-4990-BEAD-DB2DCFD657AF}">
      <dgm:prSet/>
      <dgm:spPr/>
      <dgm:t>
        <a:bodyPr/>
        <a:lstStyle/>
        <a:p>
          <a:endParaRPr lang="en-US"/>
        </a:p>
      </dgm:t>
    </dgm:pt>
    <dgm:pt modelId="{E22EF87A-7CF9-4A60-AFDC-5A3A8F9A8D0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l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Outcomes-Individuals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W2 earnings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05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amt,location,sector</a:t>
          </a: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Patents, 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Publications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Start-ups</a:t>
          </a:r>
          <a:endParaRPr lang="en-US" sz="105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E838C8-B463-4B50-9608-944900363945}" type="parTrans" cxnId="{1AF5846B-F5EA-4C85-AB0E-9CFB73A4DF97}">
      <dgm:prSet/>
      <dgm:spPr/>
      <dgm:t>
        <a:bodyPr/>
        <a:lstStyle/>
        <a:p>
          <a:endParaRPr lang="en-US"/>
        </a:p>
      </dgm:t>
    </dgm:pt>
    <dgm:pt modelId="{B9BA6DB2-4598-4517-85A0-963983313C9D}" type="sibTrans" cxnId="{1AF5846B-F5EA-4C85-AB0E-9CFB73A4DF97}">
      <dgm:prSet/>
      <dgm:spPr/>
      <dgm:t>
        <a:bodyPr/>
        <a:lstStyle/>
        <a:p>
          <a:endParaRPr lang="en-US"/>
        </a:p>
      </dgm:t>
    </dgm:pt>
    <dgm:pt modelId="{78E6294F-97C3-4055-AA20-A153B77087EE}" type="pres">
      <dgm:prSet presAssocID="{1A599A20-E4F0-4A39-8C35-2DAA0E4E81C6}" presName="CompostProcess" presStyleCnt="0">
        <dgm:presLayoutVars>
          <dgm:dir/>
          <dgm:resizeHandles val="exact"/>
        </dgm:presLayoutVars>
      </dgm:prSet>
      <dgm:spPr/>
    </dgm:pt>
    <dgm:pt modelId="{0EDBAAB6-6A0C-4D65-98CA-61B399C17392}" type="pres">
      <dgm:prSet presAssocID="{1A599A20-E4F0-4A39-8C35-2DAA0E4E81C6}" presName="arrow" presStyleLbl="bgShp" presStyleIdx="0" presStyleCnt="1" custScaleX="100218" custLinFactNeighborX="165"/>
      <dgm:spPr/>
    </dgm:pt>
    <dgm:pt modelId="{CF0595D0-F0AD-46BE-96AD-8ABC84303D9E}" type="pres">
      <dgm:prSet presAssocID="{1A599A20-E4F0-4A39-8C35-2DAA0E4E81C6}" presName="linearProcess" presStyleCnt="0"/>
      <dgm:spPr/>
    </dgm:pt>
    <dgm:pt modelId="{1BFC6EDA-41B8-42AC-8E56-CBC4E88959D6}" type="pres">
      <dgm:prSet presAssocID="{9E11AC5D-9E28-4F4C-BF15-A39D4A73E6C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CD0B8-A713-4886-BC3D-6B28A5FE0C35}" type="pres">
      <dgm:prSet presAssocID="{4D47A750-227B-473D-8D17-BE2D0BB48996}" presName="sibTrans" presStyleCnt="0"/>
      <dgm:spPr/>
    </dgm:pt>
    <dgm:pt modelId="{865EAD48-4D27-44B1-B684-4C8917C47E64}" type="pres">
      <dgm:prSet presAssocID="{FEE9DAC3-2072-4C7F-B337-544613162D8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E41A7-5D2E-4389-BA0A-2F6F2DEBCBDF}" type="pres">
      <dgm:prSet presAssocID="{6FDA7414-1DA8-4617-B266-844467E0CE92}" presName="sibTrans" presStyleCnt="0"/>
      <dgm:spPr/>
    </dgm:pt>
    <dgm:pt modelId="{2B8620E3-ED49-420F-A758-C6E73437CD3B}" type="pres">
      <dgm:prSet presAssocID="{4351E58A-2ECC-441A-9BE2-524C06358C1A}" presName="textNode" presStyleLbl="node1" presStyleIdx="2" presStyleCnt="5" custScaleX="122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5DE42-DB0B-409E-89E2-3FA9E99F0247}" type="pres">
      <dgm:prSet presAssocID="{6CEB94F5-AD4E-45DA-BCD4-45D0806AAF50}" presName="sibTrans" presStyleCnt="0"/>
      <dgm:spPr/>
    </dgm:pt>
    <dgm:pt modelId="{FD8F0CC2-E296-41E2-8C4F-FFA9AFAE67A7}" type="pres">
      <dgm:prSet presAssocID="{E22EF87A-7CF9-4A60-AFDC-5A3A8F9A8D07}" presName="textNode" presStyleLbl="node1" presStyleIdx="3" presStyleCnt="5" custScaleX="111704" custLinFactX="5449" custLinFactNeighborX="100000" custLinFactNeighborY="-45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6B399-68C0-4167-8D53-16AC3F11A299}" type="pres">
      <dgm:prSet presAssocID="{B9BA6DB2-4598-4517-85A0-963983313C9D}" presName="sibTrans" presStyleCnt="0"/>
      <dgm:spPr/>
    </dgm:pt>
    <dgm:pt modelId="{C1512EC9-6C04-478C-B032-B875074DE909}" type="pres">
      <dgm:prSet presAssocID="{EEF4A2C6-ED77-42D1-9EFB-2768189C93F4}" presName="textNode" presStyleLbl="node1" presStyleIdx="4" presStyleCnt="5" custScaleX="110058" custLinFactX="-86655" custLinFactNeighborX="-100000" custLinFactNeighborY="6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C4141-EB14-4C56-B9DB-794766C980C7}" type="presOf" srcId="{9E11AC5D-9E28-4F4C-BF15-A39D4A73E6C3}" destId="{1BFC6EDA-41B8-42AC-8E56-CBC4E88959D6}" srcOrd="0" destOrd="0" presId="urn:microsoft.com/office/officeart/2005/8/layout/hProcess9"/>
    <dgm:cxn modelId="{21D52459-620B-47E4-8D3D-0C6121F418B4}" type="presOf" srcId="{FEE9DAC3-2072-4C7F-B337-544613162D86}" destId="{865EAD48-4D27-44B1-B684-4C8917C47E64}" srcOrd="0" destOrd="0" presId="urn:microsoft.com/office/officeart/2005/8/layout/hProcess9"/>
    <dgm:cxn modelId="{00402173-C17C-4582-AD17-6DE0FCB5DDD8}" srcId="{4351E58A-2ECC-441A-9BE2-524C06358C1A}" destId="{1C9E54EC-3673-4BDE-92AB-9BF1B878EA72}" srcOrd="0" destOrd="0" parTransId="{0A63C75E-F909-4E20-AA6B-7CCED9377565}" sibTransId="{0B12A5D2-6B8C-4277-BB99-49159A447A97}"/>
    <dgm:cxn modelId="{53AD35D4-D8C0-433C-BE0D-76975E48C391}" srcId="{1A599A20-E4F0-4A39-8C35-2DAA0E4E81C6}" destId="{4351E58A-2ECC-441A-9BE2-524C06358C1A}" srcOrd="2" destOrd="0" parTransId="{A5BB37AD-1F44-4A9D-B12D-BF1327F7E487}" sibTransId="{6CEB94F5-AD4E-45DA-BCD4-45D0806AAF50}"/>
    <dgm:cxn modelId="{BEDDE1BD-5CDA-4990-BEAD-DB2DCFD657AF}" srcId="{1A599A20-E4F0-4A39-8C35-2DAA0E4E81C6}" destId="{EEF4A2C6-ED77-42D1-9EFB-2768189C93F4}" srcOrd="4" destOrd="0" parTransId="{E8940C47-A5D5-410B-A946-C372073F9AF4}" sibTransId="{34FFB893-18D0-409F-B606-7396D88B7A84}"/>
    <dgm:cxn modelId="{B25F8EAF-9891-4037-9EC9-B52E3DF8FB99}" type="presOf" srcId="{4351E58A-2ECC-441A-9BE2-524C06358C1A}" destId="{2B8620E3-ED49-420F-A758-C6E73437CD3B}" srcOrd="0" destOrd="0" presId="urn:microsoft.com/office/officeart/2005/8/layout/hProcess9"/>
    <dgm:cxn modelId="{3D268866-E3EB-480E-90D0-35DC49FAFE29}" srcId="{1A599A20-E4F0-4A39-8C35-2DAA0E4E81C6}" destId="{9E11AC5D-9E28-4F4C-BF15-A39D4A73E6C3}" srcOrd="0" destOrd="0" parTransId="{7C86A5D5-479D-4C4F-8815-0CC0CE9E4BF0}" sibTransId="{4D47A750-227B-473D-8D17-BE2D0BB48996}"/>
    <dgm:cxn modelId="{F1289767-1BC5-4B04-8375-596D3F20E3F2}" srcId="{1A599A20-E4F0-4A39-8C35-2DAA0E4E81C6}" destId="{FEE9DAC3-2072-4C7F-B337-544613162D86}" srcOrd="1" destOrd="0" parTransId="{EC807863-F786-4240-9157-0D2E1BDFC144}" sibTransId="{6FDA7414-1DA8-4617-B266-844467E0CE92}"/>
    <dgm:cxn modelId="{1AF5846B-F5EA-4C85-AB0E-9CFB73A4DF97}" srcId="{1A599A20-E4F0-4A39-8C35-2DAA0E4E81C6}" destId="{E22EF87A-7CF9-4A60-AFDC-5A3A8F9A8D07}" srcOrd="3" destOrd="0" parTransId="{CBE838C8-B463-4B50-9608-944900363945}" sibTransId="{B9BA6DB2-4598-4517-85A0-963983313C9D}"/>
    <dgm:cxn modelId="{6371E909-11A5-46BE-9592-5DF57D58A8DA}" srcId="{4351E58A-2ECC-441A-9BE2-524C06358C1A}" destId="{C9212813-CECC-4511-A889-9004D6AA7C1F}" srcOrd="1" destOrd="0" parTransId="{075551F9-29AC-453C-A80F-E19BEF00DC4A}" sibTransId="{E61C604D-DCE8-445B-AA52-43A49B853B77}"/>
    <dgm:cxn modelId="{7B67D171-E87F-4B9C-9B62-13FB5CA694ED}" type="presOf" srcId="{EEF4A2C6-ED77-42D1-9EFB-2768189C93F4}" destId="{C1512EC9-6C04-478C-B032-B875074DE909}" srcOrd="0" destOrd="0" presId="urn:microsoft.com/office/officeart/2005/8/layout/hProcess9"/>
    <dgm:cxn modelId="{9E379881-E654-4353-82FB-03F55CE656E6}" type="presOf" srcId="{C9212813-CECC-4511-A889-9004D6AA7C1F}" destId="{2B8620E3-ED49-420F-A758-C6E73437CD3B}" srcOrd="0" destOrd="2" presId="urn:microsoft.com/office/officeart/2005/8/layout/hProcess9"/>
    <dgm:cxn modelId="{BBF4DB57-32C9-4F89-9CE8-4352946E798E}" type="presOf" srcId="{1C9E54EC-3673-4BDE-92AB-9BF1B878EA72}" destId="{2B8620E3-ED49-420F-A758-C6E73437CD3B}" srcOrd="0" destOrd="1" presId="urn:microsoft.com/office/officeart/2005/8/layout/hProcess9"/>
    <dgm:cxn modelId="{0AA5DD9C-1793-45B4-A9AE-D51AB0938713}" type="presOf" srcId="{1A599A20-E4F0-4A39-8C35-2DAA0E4E81C6}" destId="{78E6294F-97C3-4055-AA20-A153B77087EE}" srcOrd="0" destOrd="0" presId="urn:microsoft.com/office/officeart/2005/8/layout/hProcess9"/>
    <dgm:cxn modelId="{11C7D4E6-4DB7-492D-B1DF-922A4D0F9ACF}" type="presOf" srcId="{E22EF87A-7CF9-4A60-AFDC-5A3A8F9A8D07}" destId="{FD8F0CC2-E296-41E2-8C4F-FFA9AFAE67A7}" srcOrd="0" destOrd="0" presId="urn:microsoft.com/office/officeart/2005/8/layout/hProcess9"/>
    <dgm:cxn modelId="{EC91C7A0-5776-49F1-AA68-842CBF64F3A1}" type="presParOf" srcId="{78E6294F-97C3-4055-AA20-A153B77087EE}" destId="{0EDBAAB6-6A0C-4D65-98CA-61B399C17392}" srcOrd="0" destOrd="0" presId="urn:microsoft.com/office/officeart/2005/8/layout/hProcess9"/>
    <dgm:cxn modelId="{4AEBF059-9560-4A71-8D3D-FF0564BB2367}" type="presParOf" srcId="{78E6294F-97C3-4055-AA20-A153B77087EE}" destId="{CF0595D0-F0AD-46BE-96AD-8ABC84303D9E}" srcOrd="1" destOrd="0" presId="urn:microsoft.com/office/officeart/2005/8/layout/hProcess9"/>
    <dgm:cxn modelId="{692BFAC6-D626-4C7D-A618-5F6FE186D397}" type="presParOf" srcId="{CF0595D0-F0AD-46BE-96AD-8ABC84303D9E}" destId="{1BFC6EDA-41B8-42AC-8E56-CBC4E88959D6}" srcOrd="0" destOrd="0" presId="urn:microsoft.com/office/officeart/2005/8/layout/hProcess9"/>
    <dgm:cxn modelId="{0D61B2DA-D506-495B-8578-567CE3F3FDB3}" type="presParOf" srcId="{CF0595D0-F0AD-46BE-96AD-8ABC84303D9E}" destId="{580CD0B8-A713-4886-BC3D-6B28A5FE0C35}" srcOrd="1" destOrd="0" presId="urn:microsoft.com/office/officeart/2005/8/layout/hProcess9"/>
    <dgm:cxn modelId="{A601052D-0E74-4BBD-8D4F-D1CBE4ED389F}" type="presParOf" srcId="{CF0595D0-F0AD-46BE-96AD-8ABC84303D9E}" destId="{865EAD48-4D27-44B1-B684-4C8917C47E64}" srcOrd="2" destOrd="0" presId="urn:microsoft.com/office/officeart/2005/8/layout/hProcess9"/>
    <dgm:cxn modelId="{643D8570-1183-41D1-B6CA-936599405979}" type="presParOf" srcId="{CF0595D0-F0AD-46BE-96AD-8ABC84303D9E}" destId="{504E41A7-5D2E-4389-BA0A-2F6F2DEBCBDF}" srcOrd="3" destOrd="0" presId="urn:microsoft.com/office/officeart/2005/8/layout/hProcess9"/>
    <dgm:cxn modelId="{E2AE3AA1-34AB-4875-978A-B39746EE1543}" type="presParOf" srcId="{CF0595D0-F0AD-46BE-96AD-8ABC84303D9E}" destId="{2B8620E3-ED49-420F-A758-C6E73437CD3B}" srcOrd="4" destOrd="0" presId="urn:microsoft.com/office/officeart/2005/8/layout/hProcess9"/>
    <dgm:cxn modelId="{23FE335F-4B32-4E5A-B595-12F568954F09}" type="presParOf" srcId="{CF0595D0-F0AD-46BE-96AD-8ABC84303D9E}" destId="{8765DE42-DB0B-409E-89E2-3FA9E99F0247}" srcOrd="5" destOrd="0" presId="urn:microsoft.com/office/officeart/2005/8/layout/hProcess9"/>
    <dgm:cxn modelId="{BF6EBE4A-CA69-48BA-8BC3-903A93E24C1D}" type="presParOf" srcId="{CF0595D0-F0AD-46BE-96AD-8ABC84303D9E}" destId="{FD8F0CC2-E296-41E2-8C4F-FFA9AFAE67A7}" srcOrd="6" destOrd="0" presId="urn:microsoft.com/office/officeart/2005/8/layout/hProcess9"/>
    <dgm:cxn modelId="{0F1F1178-9E86-4DBE-9D2B-25E780D1B5CB}" type="presParOf" srcId="{CF0595D0-F0AD-46BE-96AD-8ABC84303D9E}" destId="{9906B399-68C0-4167-8D53-16AC3F11A299}" srcOrd="7" destOrd="0" presId="urn:microsoft.com/office/officeart/2005/8/layout/hProcess9"/>
    <dgm:cxn modelId="{09940FA8-2C39-4865-835F-0B7A9B767FDB}" type="presParOf" srcId="{CF0595D0-F0AD-46BE-96AD-8ABC84303D9E}" destId="{C1512EC9-6C04-478C-B032-B875074DE90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599A20-E4F0-4A39-8C35-2DAA0E4E81C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11AC5D-9E28-4F4C-BF15-A39D4A73E6C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Agency funding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6A5D5-479D-4C4F-8815-0CC0CE9E4BF0}" type="parTrans" cxnId="{3D268866-E3EB-480E-90D0-35DC49FAFE29}">
      <dgm:prSet/>
      <dgm:spPr/>
      <dgm:t>
        <a:bodyPr/>
        <a:lstStyle/>
        <a:p>
          <a:endParaRPr lang="en-US"/>
        </a:p>
      </dgm:t>
    </dgm:pt>
    <dgm:pt modelId="{4D47A750-227B-473D-8D17-BE2D0BB48996}" type="sibTrans" cxnId="{3D268866-E3EB-480E-90D0-35DC49FAFE29}">
      <dgm:prSet/>
      <dgm:spPr/>
      <dgm:t>
        <a:bodyPr/>
        <a:lstStyle/>
        <a:p>
          <a:endParaRPr lang="en-US"/>
        </a:p>
      </dgm:t>
    </dgm:pt>
    <dgm:pt modelId="{FEE9DAC3-2072-4C7F-B337-544613162D8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Account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07863-F786-4240-9157-0D2E1BDFC144}" type="parTrans" cxnId="{F1289767-1BC5-4B04-8375-596D3F20E3F2}">
      <dgm:prSet/>
      <dgm:spPr/>
      <dgm:t>
        <a:bodyPr/>
        <a:lstStyle/>
        <a:p>
          <a:endParaRPr lang="en-US"/>
        </a:p>
      </dgm:t>
    </dgm:pt>
    <dgm:pt modelId="{6FDA7414-1DA8-4617-B266-844467E0CE92}" type="sibTrans" cxnId="{F1289767-1BC5-4B04-8375-596D3F20E3F2}">
      <dgm:prSet/>
      <dgm:spPr/>
      <dgm:t>
        <a:bodyPr/>
        <a:lstStyle/>
        <a:p>
          <a:endParaRPr lang="en-US"/>
        </a:p>
      </dgm:t>
    </dgm:pt>
    <dgm:pt modelId="{4351E58A-2ECC-441A-9BE2-524C06358C1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Account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Pmts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/Transactions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B37AD-1F44-4A9D-B12D-BF1327F7E487}" type="parTrans" cxnId="{53AD35D4-D8C0-433C-BE0D-76975E48C391}">
      <dgm:prSet/>
      <dgm:spPr/>
      <dgm:t>
        <a:bodyPr/>
        <a:lstStyle/>
        <a:p>
          <a:endParaRPr lang="en-US"/>
        </a:p>
      </dgm:t>
    </dgm:pt>
    <dgm:pt modelId="{6CEB94F5-AD4E-45DA-BCD4-45D0806AAF50}" type="sibTrans" cxnId="{53AD35D4-D8C0-433C-BE0D-76975E48C391}">
      <dgm:prSet/>
      <dgm:spPr/>
      <dgm:t>
        <a:bodyPr/>
        <a:lstStyle/>
        <a:p>
          <a:endParaRPr lang="en-US"/>
        </a:p>
      </dgm:t>
    </dgm:pt>
    <dgm:pt modelId="{1C9E54EC-3673-4BDE-92AB-9BF1B878EA7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3C75E-F909-4E20-AA6B-7CCED9377565}" type="parTrans" cxnId="{00402173-C17C-4582-AD17-6DE0FCB5DDD8}">
      <dgm:prSet/>
      <dgm:spPr/>
      <dgm:t>
        <a:bodyPr/>
        <a:lstStyle/>
        <a:p>
          <a:endParaRPr lang="en-US"/>
        </a:p>
      </dgm:t>
    </dgm:pt>
    <dgm:pt modelId="{0B12A5D2-6B8C-4277-BB99-49159A447A97}" type="sibTrans" cxnId="{00402173-C17C-4582-AD17-6DE0FCB5DDD8}">
      <dgm:prSet/>
      <dgm:spPr/>
      <dgm:t>
        <a:bodyPr/>
        <a:lstStyle/>
        <a:p>
          <a:endParaRPr lang="en-US"/>
        </a:p>
      </dgm:t>
    </dgm:pt>
    <dgm:pt modelId="{C9212813-CECC-4511-A889-9004D6AA7C1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Vendors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551F9-29AC-453C-A80F-E19BEF00DC4A}" type="parTrans" cxnId="{6371E909-11A5-46BE-9592-5DF57D58A8DA}">
      <dgm:prSet/>
      <dgm:spPr/>
      <dgm:t>
        <a:bodyPr/>
        <a:lstStyle/>
        <a:p>
          <a:endParaRPr lang="en-US"/>
        </a:p>
      </dgm:t>
    </dgm:pt>
    <dgm:pt modelId="{E61C604D-DCE8-445B-AA52-43A49B853B77}" type="sibTrans" cxnId="{6371E909-11A5-46BE-9592-5DF57D58A8DA}">
      <dgm:prSet/>
      <dgm:spPr/>
      <dgm:t>
        <a:bodyPr/>
        <a:lstStyle/>
        <a:p>
          <a:endParaRPr lang="en-US"/>
        </a:p>
      </dgm:t>
    </dgm:pt>
    <dgm:pt modelId="{EEF4A2C6-ED77-42D1-9EFB-2768189C93F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l"/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Outcomes-Firms</a:t>
          </a:r>
          <a:b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  <a:b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-Sales</a:t>
          </a:r>
          <a:b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R&amp;D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40C47-A5D5-410B-A946-C372073F9AF4}" type="parTrans" cxnId="{BEDDE1BD-5CDA-4990-BEAD-DB2DCFD657AF}">
      <dgm:prSet/>
      <dgm:spPr/>
      <dgm:t>
        <a:bodyPr/>
        <a:lstStyle/>
        <a:p>
          <a:endParaRPr lang="en-US"/>
        </a:p>
      </dgm:t>
    </dgm:pt>
    <dgm:pt modelId="{34FFB893-18D0-409F-B606-7396D88B7A84}" type="sibTrans" cxnId="{BEDDE1BD-5CDA-4990-BEAD-DB2DCFD657AF}">
      <dgm:prSet/>
      <dgm:spPr/>
      <dgm:t>
        <a:bodyPr/>
        <a:lstStyle/>
        <a:p>
          <a:endParaRPr lang="en-US"/>
        </a:p>
      </dgm:t>
    </dgm:pt>
    <dgm:pt modelId="{E22EF87A-7CF9-4A60-AFDC-5A3A8F9A8D0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l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Outcomes-Individuals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W2 earnings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05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amt,location,sector</a:t>
          </a: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Patents, 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Publications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Start-ups</a:t>
          </a:r>
          <a:endParaRPr lang="en-US" sz="105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E838C8-B463-4B50-9608-944900363945}" type="parTrans" cxnId="{1AF5846B-F5EA-4C85-AB0E-9CFB73A4DF97}">
      <dgm:prSet/>
      <dgm:spPr/>
      <dgm:t>
        <a:bodyPr/>
        <a:lstStyle/>
        <a:p>
          <a:endParaRPr lang="en-US"/>
        </a:p>
      </dgm:t>
    </dgm:pt>
    <dgm:pt modelId="{B9BA6DB2-4598-4517-85A0-963983313C9D}" type="sibTrans" cxnId="{1AF5846B-F5EA-4C85-AB0E-9CFB73A4DF97}">
      <dgm:prSet/>
      <dgm:spPr/>
      <dgm:t>
        <a:bodyPr/>
        <a:lstStyle/>
        <a:p>
          <a:endParaRPr lang="en-US"/>
        </a:p>
      </dgm:t>
    </dgm:pt>
    <dgm:pt modelId="{78E6294F-97C3-4055-AA20-A153B77087EE}" type="pres">
      <dgm:prSet presAssocID="{1A599A20-E4F0-4A39-8C35-2DAA0E4E81C6}" presName="CompostProcess" presStyleCnt="0">
        <dgm:presLayoutVars>
          <dgm:dir/>
          <dgm:resizeHandles val="exact"/>
        </dgm:presLayoutVars>
      </dgm:prSet>
      <dgm:spPr/>
    </dgm:pt>
    <dgm:pt modelId="{0EDBAAB6-6A0C-4D65-98CA-61B399C17392}" type="pres">
      <dgm:prSet presAssocID="{1A599A20-E4F0-4A39-8C35-2DAA0E4E81C6}" presName="arrow" presStyleLbl="bgShp" presStyleIdx="0" presStyleCnt="1" custScaleX="100218" custLinFactNeighborX="165"/>
      <dgm:spPr/>
    </dgm:pt>
    <dgm:pt modelId="{CF0595D0-F0AD-46BE-96AD-8ABC84303D9E}" type="pres">
      <dgm:prSet presAssocID="{1A599A20-E4F0-4A39-8C35-2DAA0E4E81C6}" presName="linearProcess" presStyleCnt="0"/>
      <dgm:spPr/>
    </dgm:pt>
    <dgm:pt modelId="{1BFC6EDA-41B8-42AC-8E56-CBC4E88959D6}" type="pres">
      <dgm:prSet presAssocID="{9E11AC5D-9E28-4F4C-BF15-A39D4A73E6C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CD0B8-A713-4886-BC3D-6B28A5FE0C35}" type="pres">
      <dgm:prSet presAssocID="{4D47A750-227B-473D-8D17-BE2D0BB48996}" presName="sibTrans" presStyleCnt="0"/>
      <dgm:spPr/>
    </dgm:pt>
    <dgm:pt modelId="{865EAD48-4D27-44B1-B684-4C8917C47E64}" type="pres">
      <dgm:prSet presAssocID="{FEE9DAC3-2072-4C7F-B337-544613162D8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E41A7-5D2E-4389-BA0A-2F6F2DEBCBDF}" type="pres">
      <dgm:prSet presAssocID="{6FDA7414-1DA8-4617-B266-844467E0CE92}" presName="sibTrans" presStyleCnt="0"/>
      <dgm:spPr/>
    </dgm:pt>
    <dgm:pt modelId="{2B8620E3-ED49-420F-A758-C6E73437CD3B}" type="pres">
      <dgm:prSet presAssocID="{4351E58A-2ECC-441A-9BE2-524C06358C1A}" presName="textNode" presStyleLbl="node1" presStyleIdx="2" presStyleCnt="5" custScaleX="122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5DE42-DB0B-409E-89E2-3FA9E99F0247}" type="pres">
      <dgm:prSet presAssocID="{6CEB94F5-AD4E-45DA-BCD4-45D0806AAF50}" presName="sibTrans" presStyleCnt="0"/>
      <dgm:spPr/>
    </dgm:pt>
    <dgm:pt modelId="{FD8F0CC2-E296-41E2-8C4F-FFA9AFAE67A7}" type="pres">
      <dgm:prSet presAssocID="{E22EF87A-7CF9-4A60-AFDC-5A3A8F9A8D07}" presName="textNode" presStyleLbl="node1" presStyleIdx="3" presStyleCnt="5" custScaleX="111704" custLinFactX="5449" custLinFactNeighborX="100000" custLinFactNeighborY="-45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6B399-68C0-4167-8D53-16AC3F11A299}" type="pres">
      <dgm:prSet presAssocID="{B9BA6DB2-4598-4517-85A0-963983313C9D}" presName="sibTrans" presStyleCnt="0"/>
      <dgm:spPr/>
    </dgm:pt>
    <dgm:pt modelId="{C1512EC9-6C04-478C-B032-B875074DE909}" type="pres">
      <dgm:prSet presAssocID="{EEF4A2C6-ED77-42D1-9EFB-2768189C93F4}" presName="textNode" presStyleLbl="node1" presStyleIdx="4" presStyleCnt="5" custScaleX="110058" custLinFactX="-86655" custLinFactNeighborX="-100000" custLinFactNeighborY="6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02173-C17C-4582-AD17-6DE0FCB5DDD8}" srcId="{4351E58A-2ECC-441A-9BE2-524C06358C1A}" destId="{1C9E54EC-3673-4BDE-92AB-9BF1B878EA72}" srcOrd="0" destOrd="0" parTransId="{0A63C75E-F909-4E20-AA6B-7CCED9377565}" sibTransId="{0B12A5D2-6B8C-4277-BB99-49159A447A97}"/>
    <dgm:cxn modelId="{53AD35D4-D8C0-433C-BE0D-76975E48C391}" srcId="{1A599A20-E4F0-4A39-8C35-2DAA0E4E81C6}" destId="{4351E58A-2ECC-441A-9BE2-524C06358C1A}" srcOrd="2" destOrd="0" parTransId="{A5BB37AD-1F44-4A9D-B12D-BF1327F7E487}" sibTransId="{6CEB94F5-AD4E-45DA-BCD4-45D0806AAF50}"/>
    <dgm:cxn modelId="{BEDDE1BD-5CDA-4990-BEAD-DB2DCFD657AF}" srcId="{1A599A20-E4F0-4A39-8C35-2DAA0E4E81C6}" destId="{EEF4A2C6-ED77-42D1-9EFB-2768189C93F4}" srcOrd="4" destOrd="0" parTransId="{E8940C47-A5D5-410B-A946-C372073F9AF4}" sibTransId="{34FFB893-18D0-409F-B606-7396D88B7A84}"/>
    <dgm:cxn modelId="{A71683E2-864F-4BFB-ABCB-A036F82585EE}" type="presOf" srcId="{FEE9DAC3-2072-4C7F-B337-544613162D86}" destId="{865EAD48-4D27-44B1-B684-4C8917C47E64}" srcOrd="0" destOrd="0" presId="urn:microsoft.com/office/officeart/2005/8/layout/hProcess9"/>
    <dgm:cxn modelId="{68D9D638-5A2F-4705-B2E2-67F89AE5F2F2}" type="presOf" srcId="{E22EF87A-7CF9-4A60-AFDC-5A3A8F9A8D07}" destId="{FD8F0CC2-E296-41E2-8C4F-FFA9AFAE67A7}" srcOrd="0" destOrd="0" presId="urn:microsoft.com/office/officeart/2005/8/layout/hProcess9"/>
    <dgm:cxn modelId="{3D268866-E3EB-480E-90D0-35DC49FAFE29}" srcId="{1A599A20-E4F0-4A39-8C35-2DAA0E4E81C6}" destId="{9E11AC5D-9E28-4F4C-BF15-A39D4A73E6C3}" srcOrd="0" destOrd="0" parTransId="{7C86A5D5-479D-4C4F-8815-0CC0CE9E4BF0}" sibTransId="{4D47A750-227B-473D-8D17-BE2D0BB48996}"/>
    <dgm:cxn modelId="{F1289767-1BC5-4B04-8375-596D3F20E3F2}" srcId="{1A599A20-E4F0-4A39-8C35-2DAA0E4E81C6}" destId="{FEE9DAC3-2072-4C7F-B337-544613162D86}" srcOrd="1" destOrd="0" parTransId="{EC807863-F786-4240-9157-0D2E1BDFC144}" sibTransId="{6FDA7414-1DA8-4617-B266-844467E0CE92}"/>
    <dgm:cxn modelId="{1AF5846B-F5EA-4C85-AB0E-9CFB73A4DF97}" srcId="{1A599A20-E4F0-4A39-8C35-2DAA0E4E81C6}" destId="{E22EF87A-7CF9-4A60-AFDC-5A3A8F9A8D07}" srcOrd="3" destOrd="0" parTransId="{CBE838C8-B463-4B50-9608-944900363945}" sibTransId="{B9BA6DB2-4598-4517-85A0-963983313C9D}"/>
    <dgm:cxn modelId="{6EEBCFF1-3171-4679-A173-4EE63DD8B7B5}" type="presOf" srcId="{4351E58A-2ECC-441A-9BE2-524C06358C1A}" destId="{2B8620E3-ED49-420F-A758-C6E73437CD3B}" srcOrd="0" destOrd="0" presId="urn:microsoft.com/office/officeart/2005/8/layout/hProcess9"/>
    <dgm:cxn modelId="{0714284A-1BEA-4B36-A672-21E61E2EA4C0}" type="presOf" srcId="{1A599A20-E4F0-4A39-8C35-2DAA0E4E81C6}" destId="{78E6294F-97C3-4055-AA20-A153B77087EE}" srcOrd="0" destOrd="0" presId="urn:microsoft.com/office/officeart/2005/8/layout/hProcess9"/>
    <dgm:cxn modelId="{5A5B3DF0-E157-4B6A-B1C3-09C8525C3AFD}" type="presOf" srcId="{EEF4A2C6-ED77-42D1-9EFB-2768189C93F4}" destId="{C1512EC9-6C04-478C-B032-B875074DE909}" srcOrd="0" destOrd="0" presId="urn:microsoft.com/office/officeart/2005/8/layout/hProcess9"/>
    <dgm:cxn modelId="{6371E909-11A5-46BE-9592-5DF57D58A8DA}" srcId="{4351E58A-2ECC-441A-9BE2-524C06358C1A}" destId="{C9212813-CECC-4511-A889-9004D6AA7C1F}" srcOrd="1" destOrd="0" parTransId="{075551F9-29AC-453C-A80F-E19BEF00DC4A}" sibTransId="{E61C604D-DCE8-445B-AA52-43A49B853B77}"/>
    <dgm:cxn modelId="{ED1EF6BD-639A-4CF6-982D-7DA95BAF81C2}" type="presOf" srcId="{1C9E54EC-3673-4BDE-92AB-9BF1B878EA72}" destId="{2B8620E3-ED49-420F-A758-C6E73437CD3B}" srcOrd="0" destOrd="1" presId="urn:microsoft.com/office/officeart/2005/8/layout/hProcess9"/>
    <dgm:cxn modelId="{488CD804-847A-48A5-9127-391738CE1A08}" type="presOf" srcId="{9E11AC5D-9E28-4F4C-BF15-A39D4A73E6C3}" destId="{1BFC6EDA-41B8-42AC-8E56-CBC4E88959D6}" srcOrd="0" destOrd="0" presId="urn:microsoft.com/office/officeart/2005/8/layout/hProcess9"/>
    <dgm:cxn modelId="{9385D499-E072-49CA-84B8-0303AD813F13}" type="presOf" srcId="{C9212813-CECC-4511-A889-9004D6AA7C1F}" destId="{2B8620E3-ED49-420F-A758-C6E73437CD3B}" srcOrd="0" destOrd="2" presId="urn:microsoft.com/office/officeart/2005/8/layout/hProcess9"/>
    <dgm:cxn modelId="{9678C5A3-93FA-4A61-A331-E730BE3C3AD7}" type="presParOf" srcId="{78E6294F-97C3-4055-AA20-A153B77087EE}" destId="{0EDBAAB6-6A0C-4D65-98CA-61B399C17392}" srcOrd="0" destOrd="0" presId="urn:microsoft.com/office/officeart/2005/8/layout/hProcess9"/>
    <dgm:cxn modelId="{96B0E7E1-A272-4DE0-BB4C-B85A5CBCE197}" type="presParOf" srcId="{78E6294F-97C3-4055-AA20-A153B77087EE}" destId="{CF0595D0-F0AD-46BE-96AD-8ABC84303D9E}" srcOrd="1" destOrd="0" presId="urn:microsoft.com/office/officeart/2005/8/layout/hProcess9"/>
    <dgm:cxn modelId="{E43582C9-0FFF-4684-AE16-13F62829560B}" type="presParOf" srcId="{CF0595D0-F0AD-46BE-96AD-8ABC84303D9E}" destId="{1BFC6EDA-41B8-42AC-8E56-CBC4E88959D6}" srcOrd="0" destOrd="0" presId="urn:microsoft.com/office/officeart/2005/8/layout/hProcess9"/>
    <dgm:cxn modelId="{C5DF85D6-2BED-4DAA-856A-58FE74ADC78A}" type="presParOf" srcId="{CF0595D0-F0AD-46BE-96AD-8ABC84303D9E}" destId="{580CD0B8-A713-4886-BC3D-6B28A5FE0C35}" srcOrd="1" destOrd="0" presId="urn:microsoft.com/office/officeart/2005/8/layout/hProcess9"/>
    <dgm:cxn modelId="{E58BB77F-32CD-4DEE-AAAF-F914A307BE76}" type="presParOf" srcId="{CF0595D0-F0AD-46BE-96AD-8ABC84303D9E}" destId="{865EAD48-4D27-44B1-B684-4C8917C47E64}" srcOrd="2" destOrd="0" presId="urn:microsoft.com/office/officeart/2005/8/layout/hProcess9"/>
    <dgm:cxn modelId="{A86F4907-2F5C-4403-A473-04E398F4E3D6}" type="presParOf" srcId="{CF0595D0-F0AD-46BE-96AD-8ABC84303D9E}" destId="{504E41A7-5D2E-4389-BA0A-2F6F2DEBCBDF}" srcOrd="3" destOrd="0" presId="urn:microsoft.com/office/officeart/2005/8/layout/hProcess9"/>
    <dgm:cxn modelId="{AFD3C306-8CBF-4789-AF9F-BFDD9F666B79}" type="presParOf" srcId="{CF0595D0-F0AD-46BE-96AD-8ABC84303D9E}" destId="{2B8620E3-ED49-420F-A758-C6E73437CD3B}" srcOrd="4" destOrd="0" presId="urn:microsoft.com/office/officeart/2005/8/layout/hProcess9"/>
    <dgm:cxn modelId="{44D18AE7-71BD-41C6-A3E2-A98AAF04CB8D}" type="presParOf" srcId="{CF0595D0-F0AD-46BE-96AD-8ABC84303D9E}" destId="{8765DE42-DB0B-409E-89E2-3FA9E99F0247}" srcOrd="5" destOrd="0" presId="urn:microsoft.com/office/officeart/2005/8/layout/hProcess9"/>
    <dgm:cxn modelId="{6B1F614F-F76B-4E98-B152-224A36E5DED9}" type="presParOf" srcId="{CF0595D0-F0AD-46BE-96AD-8ABC84303D9E}" destId="{FD8F0CC2-E296-41E2-8C4F-FFA9AFAE67A7}" srcOrd="6" destOrd="0" presId="urn:microsoft.com/office/officeart/2005/8/layout/hProcess9"/>
    <dgm:cxn modelId="{57BD1706-CC5A-44FB-ADD5-B22659B1D79A}" type="presParOf" srcId="{CF0595D0-F0AD-46BE-96AD-8ABC84303D9E}" destId="{9906B399-68C0-4167-8D53-16AC3F11A299}" srcOrd="7" destOrd="0" presId="urn:microsoft.com/office/officeart/2005/8/layout/hProcess9"/>
    <dgm:cxn modelId="{BC25FBB6-B54A-433D-BC1E-F78501E17198}" type="presParOf" srcId="{CF0595D0-F0AD-46BE-96AD-8ABC84303D9E}" destId="{C1512EC9-6C04-478C-B032-B875074DE90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599A20-E4F0-4A39-8C35-2DAA0E4E81C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11AC5D-9E28-4F4C-BF15-A39D4A73E6C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Agency funding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6A5D5-479D-4C4F-8815-0CC0CE9E4BF0}" type="parTrans" cxnId="{3D268866-E3EB-480E-90D0-35DC49FAFE29}">
      <dgm:prSet/>
      <dgm:spPr/>
      <dgm:t>
        <a:bodyPr/>
        <a:lstStyle/>
        <a:p>
          <a:endParaRPr lang="en-US"/>
        </a:p>
      </dgm:t>
    </dgm:pt>
    <dgm:pt modelId="{4D47A750-227B-473D-8D17-BE2D0BB48996}" type="sibTrans" cxnId="{3D268866-E3EB-480E-90D0-35DC49FAFE29}">
      <dgm:prSet/>
      <dgm:spPr/>
      <dgm:t>
        <a:bodyPr/>
        <a:lstStyle/>
        <a:p>
          <a:endParaRPr lang="en-US"/>
        </a:p>
      </dgm:t>
    </dgm:pt>
    <dgm:pt modelId="{FEE9DAC3-2072-4C7F-B337-544613162D8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Account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07863-F786-4240-9157-0D2E1BDFC144}" type="parTrans" cxnId="{F1289767-1BC5-4B04-8375-596D3F20E3F2}">
      <dgm:prSet/>
      <dgm:spPr/>
      <dgm:t>
        <a:bodyPr/>
        <a:lstStyle/>
        <a:p>
          <a:endParaRPr lang="en-US"/>
        </a:p>
      </dgm:t>
    </dgm:pt>
    <dgm:pt modelId="{6FDA7414-1DA8-4617-B266-844467E0CE92}" type="sibTrans" cxnId="{F1289767-1BC5-4B04-8375-596D3F20E3F2}">
      <dgm:prSet/>
      <dgm:spPr/>
      <dgm:t>
        <a:bodyPr/>
        <a:lstStyle/>
        <a:p>
          <a:endParaRPr lang="en-US"/>
        </a:p>
      </dgm:t>
    </dgm:pt>
    <dgm:pt modelId="{4351E58A-2ECC-441A-9BE2-524C06358C1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Account </a:t>
          </a:r>
          <a:r>
            <a:rPr lang="en-US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Pmts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/Transactions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B37AD-1F44-4A9D-B12D-BF1327F7E487}" type="parTrans" cxnId="{53AD35D4-D8C0-433C-BE0D-76975E48C391}">
      <dgm:prSet/>
      <dgm:spPr/>
      <dgm:t>
        <a:bodyPr/>
        <a:lstStyle/>
        <a:p>
          <a:endParaRPr lang="en-US"/>
        </a:p>
      </dgm:t>
    </dgm:pt>
    <dgm:pt modelId="{6CEB94F5-AD4E-45DA-BCD4-45D0806AAF50}" type="sibTrans" cxnId="{53AD35D4-D8C0-433C-BE0D-76975E48C391}">
      <dgm:prSet/>
      <dgm:spPr/>
      <dgm:t>
        <a:bodyPr/>
        <a:lstStyle/>
        <a:p>
          <a:endParaRPr lang="en-US"/>
        </a:p>
      </dgm:t>
    </dgm:pt>
    <dgm:pt modelId="{1C9E54EC-3673-4BDE-92AB-9BF1B878EA7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3C75E-F909-4E20-AA6B-7CCED9377565}" type="parTrans" cxnId="{00402173-C17C-4582-AD17-6DE0FCB5DDD8}">
      <dgm:prSet/>
      <dgm:spPr/>
      <dgm:t>
        <a:bodyPr/>
        <a:lstStyle/>
        <a:p>
          <a:endParaRPr lang="en-US"/>
        </a:p>
      </dgm:t>
    </dgm:pt>
    <dgm:pt modelId="{0B12A5D2-6B8C-4277-BB99-49159A447A97}" type="sibTrans" cxnId="{00402173-C17C-4582-AD17-6DE0FCB5DDD8}">
      <dgm:prSet/>
      <dgm:spPr/>
      <dgm:t>
        <a:bodyPr/>
        <a:lstStyle/>
        <a:p>
          <a:endParaRPr lang="en-US"/>
        </a:p>
      </dgm:t>
    </dgm:pt>
    <dgm:pt modelId="{C9212813-CECC-4511-A889-9004D6AA7C1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Vendors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551F9-29AC-453C-A80F-E19BEF00DC4A}" type="parTrans" cxnId="{6371E909-11A5-46BE-9592-5DF57D58A8DA}">
      <dgm:prSet/>
      <dgm:spPr/>
      <dgm:t>
        <a:bodyPr/>
        <a:lstStyle/>
        <a:p>
          <a:endParaRPr lang="en-US"/>
        </a:p>
      </dgm:t>
    </dgm:pt>
    <dgm:pt modelId="{E61C604D-DCE8-445B-AA52-43A49B853B77}" type="sibTrans" cxnId="{6371E909-11A5-46BE-9592-5DF57D58A8DA}">
      <dgm:prSet/>
      <dgm:spPr/>
      <dgm:t>
        <a:bodyPr/>
        <a:lstStyle/>
        <a:p>
          <a:endParaRPr lang="en-US"/>
        </a:p>
      </dgm:t>
    </dgm:pt>
    <dgm:pt modelId="{EEF4A2C6-ED77-42D1-9EFB-2768189C93F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l"/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Outcomes-Firms</a:t>
          </a:r>
          <a:b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  <a:b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-Sales</a:t>
          </a:r>
          <a:b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R&amp;D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40C47-A5D5-410B-A946-C372073F9AF4}" type="parTrans" cxnId="{BEDDE1BD-5CDA-4990-BEAD-DB2DCFD657AF}">
      <dgm:prSet/>
      <dgm:spPr/>
      <dgm:t>
        <a:bodyPr/>
        <a:lstStyle/>
        <a:p>
          <a:endParaRPr lang="en-US"/>
        </a:p>
      </dgm:t>
    </dgm:pt>
    <dgm:pt modelId="{34FFB893-18D0-409F-B606-7396D88B7A84}" type="sibTrans" cxnId="{BEDDE1BD-5CDA-4990-BEAD-DB2DCFD657AF}">
      <dgm:prSet/>
      <dgm:spPr/>
      <dgm:t>
        <a:bodyPr/>
        <a:lstStyle/>
        <a:p>
          <a:endParaRPr lang="en-US"/>
        </a:p>
      </dgm:t>
    </dgm:pt>
    <dgm:pt modelId="{E22EF87A-7CF9-4A60-AFDC-5A3A8F9A8D0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l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Outcomes-Individuals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W2 earnings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05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amt,location,sector</a:t>
          </a: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Patents, 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Publications</a:t>
          </a:r>
          <a:b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Start-ups</a:t>
          </a:r>
          <a:endParaRPr lang="en-US" sz="105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E838C8-B463-4B50-9608-944900363945}" type="parTrans" cxnId="{1AF5846B-F5EA-4C85-AB0E-9CFB73A4DF97}">
      <dgm:prSet/>
      <dgm:spPr/>
      <dgm:t>
        <a:bodyPr/>
        <a:lstStyle/>
        <a:p>
          <a:endParaRPr lang="en-US"/>
        </a:p>
      </dgm:t>
    </dgm:pt>
    <dgm:pt modelId="{B9BA6DB2-4598-4517-85A0-963983313C9D}" type="sibTrans" cxnId="{1AF5846B-F5EA-4C85-AB0E-9CFB73A4DF97}">
      <dgm:prSet/>
      <dgm:spPr/>
      <dgm:t>
        <a:bodyPr/>
        <a:lstStyle/>
        <a:p>
          <a:endParaRPr lang="en-US"/>
        </a:p>
      </dgm:t>
    </dgm:pt>
    <dgm:pt modelId="{78E6294F-97C3-4055-AA20-A153B77087EE}" type="pres">
      <dgm:prSet presAssocID="{1A599A20-E4F0-4A39-8C35-2DAA0E4E81C6}" presName="CompostProcess" presStyleCnt="0">
        <dgm:presLayoutVars>
          <dgm:dir/>
          <dgm:resizeHandles val="exact"/>
        </dgm:presLayoutVars>
      </dgm:prSet>
      <dgm:spPr/>
    </dgm:pt>
    <dgm:pt modelId="{0EDBAAB6-6A0C-4D65-98CA-61B399C17392}" type="pres">
      <dgm:prSet presAssocID="{1A599A20-E4F0-4A39-8C35-2DAA0E4E81C6}" presName="arrow" presStyleLbl="bgShp" presStyleIdx="0" presStyleCnt="1" custScaleX="100218" custLinFactNeighborX="165"/>
      <dgm:spPr/>
    </dgm:pt>
    <dgm:pt modelId="{CF0595D0-F0AD-46BE-96AD-8ABC84303D9E}" type="pres">
      <dgm:prSet presAssocID="{1A599A20-E4F0-4A39-8C35-2DAA0E4E81C6}" presName="linearProcess" presStyleCnt="0"/>
      <dgm:spPr/>
    </dgm:pt>
    <dgm:pt modelId="{1BFC6EDA-41B8-42AC-8E56-CBC4E88959D6}" type="pres">
      <dgm:prSet presAssocID="{9E11AC5D-9E28-4F4C-BF15-A39D4A73E6C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CD0B8-A713-4886-BC3D-6B28A5FE0C35}" type="pres">
      <dgm:prSet presAssocID="{4D47A750-227B-473D-8D17-BE2D0BB48996}" presName="sibTrans" presStyleCnt="0"/>
      <dgm:spPr/>
    </dgm:pt>
    <dgm:pt modelId="{865EAD48-4D27-44B1-B684-4C8917C47E64}" type="pres">
      <dgm:prSet presAssocID="{FEE9DAC3-2072-4C7F-B337-544613162D8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E41A7-5D2E-4389-BA0A-2F6F2DEBCBDF}" type="pres">
      <dgm:prSet presAssocID="{6FDA7414-1DA8-4617-B266-844467E0CE92}" presName="sibTrans" presStyleCnt="0"/>
      <dgm:spPr/>
    </dgm:pt>
    <dgm:pt modelId="{2B8620E3-ED49-420F-A758-C6E73437CD3B}" type="pres">
      <dgm:prSet presAssocID="{4351E58A-2ECC-441A-9BE2-524C06358C1A}" presName="textNode" presStyleLbl="node1" presStyleIdx="2" presStyleCnt="5" custScaleX="122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5DE42-DB0B-409E-89E2-3FA9E99F0247}" type="pres">
      <dgm:prSet presAssocID="{6CEB94F5-AD4E-45DA-BCD4-45D0806AAF50}" presName="sibTrans" presStyleCnt="0"/>
      <dgm:spPr/>
    </dgm:pt>
    <dgm:pt modelId="{FD8F0CC2-E296-41E2-8C4F-FFA9AFAE67A7}" type="pres">
      <dgm:prSet presAssocID="{E22EF87A-7CF9-4A60-AFDC-5A3A8F9A8D07}" presName="textNode" presStyleLbl="node1" presStyleIdx="3" presStyleCnt="5" custScaleX="111704" custLinFactX="5449" custLinFactNeighborX="100000" custLinFactNeighborY="-45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6B399-68C0-4167-8D53-16AC3F11A299}" type="pres">
      <dgm:prSet presAssocID="{B9BA6DB2-4598-4517-85A0-963983313C9D}" presName="sibTrans" presStyleCnt="0"/>
      <dgm:spPr/>
    </dgm:pt>
    <dgm:pt modelId="{C1512EC9-6C04-478C-B032-B875074DE909}" type="pres">
      <dgm:prSet presAssocID="{EEF4A2C6-ED77-42D1-9EFB-2768189C93F4}" presName="textNode" presStyleLbl="node1" presStyleIdx="4" presStyleCnt="5" custScaleX="110058" custLinFactX="-86655" custLinFactNeighborX="-100000" custLinFactNeighborY="6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02173-C17C-4582-AD17-6DE0FCB5DDD8}" srcId="{4351E58A-2ECC-441A-9BE2-524C06358C1A}" destId="{1C9E54EC-3673-4BDE-92AB-9BF1B878EA72}" srcOrd="0" destOrd="0" parTransId="{0A63C75E-F909-4E20-AA6B-7CCED9377565}" sibTransId="{0B12A5D2-6B8C-4277-BB99-49159A447A97}"/>
    <dgm:cxn modelId="{53AD35D4-D8C0-433C-BE0D-76975E48C391}" srcId="{1A599A20-E4F0-4A39-8C35-2DAA0E4E81C6}" destId="{4351E58A-2ECC-441A-9BE2-524C06358C1A}" srcOrd="2" destOrd="0" parTransId="{A5BB37AD-1F44-4A9D-B12D-BF1327F7E487}" sibTransId="{6CEB94F5-AD4E-45DA-BCD4-45D0806AAF50}"/>
    <dgm:cxn modelId="{BEDDE1BD-5CDA-4990-BEAD-DB2DCFD657AF}" srcId="{1A599A20-E4F0-4A39-8C35-2DAA0E4E81C6}" destId="{EEF4A2C6-ED77-42D1-9EFB-2768189C93F4}" srcOrd="4" destOrd="0" parTransId="{E8940C47-A5D5-410B-A946-C372073F9AF4}" sibTransId="{34FFB893-18D0-409F-B606-7396D88B7A84}"/>
    <dgm:cxn modelId="{3D268866-E3EB-480E-90D0-35DC49FAFE29}" srcId="{1A599A20-E4F0-4A39-8C35-2DAA0E4E81C6}" destId="{9E11AC5D-9E28-4F4C-BF15-A39D4A73E6C3}" srcOrd="0" destOrd="0" parTransId="{7C86A5D5-479D-4C4F-8815-0CC0CE9E4BF0}" sibTransId="{4D47A750-227B-473D-8D17-BE2D0BB48996}"/>
    <dgm:cxn modelId="{F1289767-1BC5-4B04-8375-596D3F20E3F2}" srcId="{1A599A20-E4F0-4A39-8C35-2DAA0E4E81C6}" destId="{FEE9DAC3-2072-4C7F-B337-544613162D86}" srcOrd="1" destOrd="0" parTransId="{EC807863-F786-4240-9157-0D2E1BDFC144}" sibTransId="{6FDA7414-1DA8-4617-B266-844467E0CE92}"/>
    <dgm:cxn modelId="{89F724EB-638E-418F-BDD6-1351F3F1FE48}" type="presOf" srcId="{4351E58A-2ECC-441A-9BE2-524C06358C1A}" destId="{2B8620E3-ED49-420F-A758-C6E73437CD3B}" srcOrd="0" destOrd="0" presId="urn:microsoft.com/office/officeart/2005/8/layout/hProcess9"/>
    <dgm:cxn modelId="{1AF5846B-F5EA-4C85-AB0E-9CFB73A4DF97}" srcId="{1A599A20-E4F0-4A39-8C35-2DAA0E4E81C6}" destId="{E22EF87A-7CF9-4A60-AFDC-5A3A8F9A8D07}" srcOrd="3" destOrd="0" parTransId="{CBE838C8-B463-4B50-9608-944900363945}" sibTransId="{B9BA6DB2-4598-4517-85A0-963983313C9D}"/>
    <dgm:cxn modelId="{66C94DE0-2D54-4AD7-98A6-FB1F38FBC925}" type="presOf" srcId="{E22EF87A-7CF9-4A60-AFDC-5A3A8F9A8D07}" destId="{FD8F0CC2-E296-41E2-8C4F-FFA9AFAE67A7}" srcOrd="0" destOrd="0" presId="urn:microsoft.com/office/officeart/2005/8/layout/hProcess9"/>
    <dgm:cxn modelId="{60E5B1E0-8E3A-4781-9B66-61A75C431AD0}" type="presOf" srcId="{FEE9DAC3-2072-4C7F-B337-544613162D86}" destId="{865EAD48-4D27-44B1-B684-4C8917C47E64}" srcOrd="0" destOrd="0" presId="urn:microsoft.com/office/officeart/2005/8/layout/hProcess9"/>
    <dgm:cxn modelId="{6371E909-11A5-46BE-9592-5DF57D58A8DA}" srcId="{4351E58A-2ECC-441A-9BE2-524C06358C1A}" destId="{C9212813-CECC-4511-A889-9004D6AA7C1F}" srcOrd="1" destOrd="0" parTransId="{075551F9-29AC-453C-A80F-E19BEF00DC4A}" sibTransId="{E61C604D-DCE8-445B-AA52-43A49B853B77}"/>
    <dgm:cxn modelId="{FAD833BC-B68A-47EF-BE69-9EC2F9E417E8}" type="presOf" srcId="{EEF4A2C6-ED77-42D1-9EFB-2768189C93F4}" destId="{C1512EC9-6C04-478C-B032-B875074DE909}" srcOrd="0" destOrd="0" presId="urn:microsoft.com/office/officeart/2005/8/layout/hProcess9"/>
    <dgm:cxn modelId="{E5FA47B7-ED90-4A0B-B512-F26D78EEDD06}" type="presOf" srcId="{9E11AC5D-9E28-4F4C-BF15-A39D4A73E6C3}" destId="{1BFC6EDA-41B8-42AC-8E56-CBC4E88959D6}" srcOrd="0" destOrd="0" presId="urn:microsoft.com/office/officeart/2005/8/layout/hProcess9"/>
    <dgm:cxn modelId="{94DF1A47-0CB9-42DB-8F66-F45B4BCAE5A8}" type="presOf" srcId="{1A599A20-E4F0-4A39-8C35-2DAA0E4E81C6}" destId="{78E6294F-97C3-4055-AA20-A153B77087EE}" srcOrd="0" destOrd="0" presId="urn:microsoft.com/office/officeart/2005/8/layout/hProcess9"/>
    <dgm:cxn modelId="{69BAEE2F-D591-44AC-9AD9-330FE0D7F12B}" type="presOf" srcId="{C9212813-CECC-4511-A889-9004D6AA7C1F}" destId="{2B8620E3-ED49-420F-A758-C6E73437CD3B}" srcOrd="0" destOrd="2" presId="urn:microsoft.com/office/officeart/2005/8/layout/hProcess9"/>
    <dgm:cxn modelId="{EE713F44-606C-445F-A0AD-F6FE2F9FD308}" type="presOf" srcId="{1C9E54EC-3673-4BDE-92AB-9BF1B878EA72}" destId="{2B8620E3-ED49-420F-A758-C6E73437CD3B}" srcOrd="0" destOrd="1" presId="urn:microsoft.com/office/officeart/2005/8/layout/hProcess9"/>
    <dgm:cxn modelId="{EE53A927-414C-4638-BFE7-4201BDB2505A}" type="presParOf" srcId="{78E6294F-97C3-4055-AA20-A153B77087EE}" destId="{0EDBAAB6-6A0C-4D65-98CA-61B399C17392}" srcOrd="0" destOrd="0" presId="urn:microsoft.com/office/officeart/2005/8/layout/hProcess9"/>
    <dgm:cxn modelId="{DC645407-6E78-47F9-B7F8-77EC1ACB12C6}" type="presParOf" srcId="{78E6294F-97C3-4055-AA20-A153B77087EE}" destId="{CF0595D0-F0AD-46BE-96AD-8ABC84303D9E}" srcOrd="1" destOrd="0" presId="urn:microsoft.com/office/officeart/2005/8/layout/hProcess9"/>
    <dgm:cxn modelId="{C9BE6DF8-FDF2-49E0-A605-670C5BFB5CCF}" type="presParOf" srcId="{CF0595D0-F0AD-46BE-96AD-8ABC84303D9E}" destId="{1BFC6EDA-41B8-42AC-8E56-CBC4E88959D6}" srcOrd="0" destOrd="0" presId="urn:microsoft.com/office/officeart/2005/8/layout/hProcess9"/>
    <dgm:cxn modelId="{ED8DE7D0-0ADA-4C0C-9A75-00FAACF1EC18}" type="presParOf" srcId="{CF0595D0-F0AD-46BE-96AD-8ABC84303D9E}" destId="{580CD0B8-A713-4886-BC3D-6B28A5FE0C35}" srcOrd="1" destOrd="0" presId="urn:microsoft.com/office/officeart/2005/8/layout/hProcess9"/>
    <dgm:cxn modelId="{57A72C9C-4311-426A-9429-659765073067}" type="presParOf" srcId="{CF0595D0-F0AD-46BE-96AD-8ABC84303D9E}" destId="{865EAD48-4D27-44B1-B684-4C8917C47E64}" srcOrd="2" destOrd="0" presId="urn:microsoft.com/office/officeart/2005/8/layout/hProcess9"/>
    <dgm:cxn modelId="{AB5D9CB4-D2E0-4ABE-950C-32E1D2D18021}" type="presParOf" srcId="{CF0595D0-F0AD-46BE-96AD-8ABC84303D9E}" destId="{504E41A7-5D2E-4389-BA0A-2F6F2DEBCBDF}" srcOrd="3" destOrd="0" presId="urn:microsoft.com/office/officeart/2005/8/layout/hProcess9"/>
    <dgm:cxn modelId="{76B0B204-9EBE-4B57-8185-AF8D83359328}" type="presParOf" srcId="{CF0595D0-F0AD-46BE-96AD-8ABC84303D9E}" destId="{2B8620E3-ED49-420F-A758-C6E73437CD3B}" srcOrd="4" destOrd="0" presId="urn:microsoft.com/office/officeart/2005/8/layout/hProcess9"/>
    <dgm:cxn modelId="{03EBC5EC-7F33-4CE4-817F-F33C00907496}" type="presParOf" srcId="{CF0595D0-F0AD-46BE-96AD-8ABC84303D9E}" destId="{8765DE42-DB0B-409E-89E2-3FA9E99F0247}" srcOrd="5" destOrd="0" presId="urn:microsoft.com/office/officeart/2005/8/layout/hProcess9"/>
    <dgm:cxn modelId="{AF307226-F553-4B5B-9021-E84A306911A7}" type="presParOf" srcId="{CF0595D0-F0AD-46BE-96AD-8ABC84303D9E}" destId="{FD8F0CC2-E296-41E2-8C4F-FFA9AFAE67A7}" srcOrd="6" destOrd="0" presId="urn:microsoft.com/office/officeart/2005/8/layout/hProcess9"/>
    <dgm:cxn modelId="{137B1A6F-2E83-4957-BC67-2F0C10F67212}" type="presParOf" srcId="{CF0595D0-F0AD-46BE-96AD-8ABC84303D9E}" destId="{9906B399-68C0-4167-8D53-16AC3F11A299}" srcOrd="7" destOrd="0" presId="urn:microsoft.com/office/officeart/2005/8/layout/hProcess9"/>
    <dgm:cxn modelId="{EF800139-CCB8-4D40-BEC9-C6C5E0159CFD}" type="presParOf" srcId="{CF0595D0-F0AD-46BE-96AD-8ABC84303D9E}" destId="{C1512EC9-6C04-478C-B032-B875074DE90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BAAB6-6A0C-4D65-98CA-61B399C17392}">
      <dsp:nvSpPr>
        <dsp:cNvPr id="0" name=""/>
        <dsp:cNvSpPr/>
      </dsp:nvSpPr>
      <dsp:spPr>
        <a:xfrm>
          <a:off x="609634" y="0"/>
          <a:ext cx="6880587" cy="32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C6EDA-41B8-42AC-8E56-CBC4E88959D6}">
      <dsp:nvSpPr>
        <dsp:cNvPr id="0" name=""/>
        <dsp:cNvSpPr/>
      </dsp:nvSpPr>
      <dsp:spPr>
        <a:xfrm>
          <a:off x="1867" y="960120"/>
          <a:ext cx="132043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Agency funding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59" y="1022612"/>
        <a:ext cx="1195448" cy="1155176"/>
      </dsp:txXfrm>
    </dsp:sp>
    <dsp:sp modelId="{865EAD48-4D27-44B1-B684-4C8917C47E64}">
      <dsp:nvSpPr>
        <dsp:cNvPr id="0" name=""/>
        <dsp:cNvSpPr/>
      </dsp:nvSpPr>
      <dsp:spPr>
        <a:xfrm>
          <a:off x="1542372" y="960120"/>
          <a:ext cx="132043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Account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4864" y="1022612"/>
        <a:ext cx="1195448" cy="1155176"/>
      </dsp:txXfrm>
    </dsp:sp>
    <dsp:sp modelId="{2B8620E3-ED49-420F-A758-C6E73437CD3B}">
      <dsp:nvSpPr>
        <dsp:cNvPr id="0" name=""/>
        <dsp:cNvSpPr/>
      </dsp:nvSpPr>
      <dsp:spPr>
        <a:xfrm>
          <a:off x="3082877" y="960120"/>
          <a:ext cx="162409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Account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Pmts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/Transactions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Vendors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5369" y="1022612"/>
        <a:ext cx="1499108" cy="1155176"/>
      </dsp:txXfrm>
    </dsp:sp>
    <dsp:sp modelId="{FD8F0CC2-E296-41E2-8C4F-FFA9AFAE67A7}">
      <dsp:nvSpPr>
        <dsp:cNvPr id="0" name=""/>
        <dsp:cNvSpPr/>
      </dsp:nvSpPr>
      <dsp:spPr>
        <a:xfrm>
          <a:off x="5219064" y="381001"/>
          <a:ext cx="1474976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Outcomes-Individuals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W2 earnings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05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amt,location,sector</a:t>
          </a: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Patents, 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Publications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Start-ups</a:t>
          </a:r>
          <a:endParaRPr lang="en-US" sz="105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1556" y="443493"/>
        <a:ext cx="1349992" cy="1155176"/>
      </dsp:txXfrm>
    </dsp:sp>
    <dsp:sp modelId="{C1512EC9-6C04-478C-B032-B875074DE909}">
      <dsp:nvSpPr>
        <dsp:cNvPr id="0" name=""/>
        <dsp:cNvSpPr/>
      </dsp:nvSpPr>
      <dsp:spPr>
        <a:xfrm>
          <a:off x="5257797" y="1752603"/>
          <a:ext cx="145324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Outcomes-Firms</a:t>
          </a:r>
          <a:b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  <a:b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-Sales</a:t>
          </a:r>
          <a:b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R&amp;D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0289" y="1815095"/>
        <a:ext cx="1328258" cy="1155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BAAB6-6A0C-4D65-98CA-61B399C17392}">
      <dsp:nvSpPr>
        <dsp:cNvPr id="0" name=""/>
        <dsp:cNvSpPr/>
      </dsp:nvSpPr>
      <dsp:spPr>
        <a:xfrm>
          <a:off x="609634" y="0"/>
          <a:ext cx="6880587" cy="32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C6EDA-41B8-42AC-8E56-CBC4E88959D6}">
      <dsp:nvSpPr>
        <dsp:cNvPr id="0" name=""/>
        <dsp:cNvSpPr/>
      </dsp:nvSpPr>
      <dsp:spPr>
        <a:xfrm>
          <a:off x="1867" y="960120"/>
          <a:ext cx="132043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Agency funding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59" y="1022612"/>
        <a:ext cx="1195448" cy="1155176"/>
      </dsp:txXfrm>
    </dsp:sp>
    <dsp:sp modelId="{865EAD48-4D27-44B1-B684-4C8917C47E64}">
      <dsp:nvSpPr>
        <dsp:cNvPr id="0" name=""/>
        <dsp:cNvSpPr/>
      </dsp:nvSpPr>
      <dsp:spPr>
        <a:xfrm>
          <a:off x="1542372" y="960120"/>
          <a:ext cx="132043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Account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4864" y="1022612"/>
        <a:ext cx="1195448" cy="1155176"/>
      </dsp:txXfrm>
    </dsp:sp>
    <dsp:sp modelId="{2B8620E3-ED49-420F-A758-C6E73437CD3B}">
      <dsp:nvSpPr>
        <dsp:cNvPr id="0" name=""/>
        <dsp:cNvSpPr/>
      </dsp:nvSpPr>
      <dsp:spPr>
        <a:xfrm>
          <a:off x="3082877" y="960120"/>
          <a:ext cx="162409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Account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Pmts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/Transactions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Vendors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5369" y="1022612"/>
        <a:ext cx="1499108" cy="1155176"/>
      </dsp:txXfrm>
    </dsp:sp>
    <dsp:sp modelId="{FD8F0CC2-E296-41E2-8C4F-FFA9AFAE67A7}">
      <dsp:nvSpPr>
        <dsp:cNvPr id="0" name=""/>
        <dsp:cNvSpPr/>
      </dsp:nvSpPr>
      <dsp:spPr>
        <a:xfrm>
          <a:off x="5219064" y="381001"/>
          <a:ext cx="1474976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Outcomes-Individuals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W2 earnings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05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amt,location,sector</a:t>
          </a: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Patents, 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Publications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Start-ups</a:t>
          </a:r>
          <a:endParaRPr lang="en-US" sz="105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1556" y="443493"/>
        <a:ext cx="1349992" cy="1155176"/>
      </dsp:txXfrm>
    </dsp:sp>
    <dsp:sp modelId="{C1512EC9-6C04-478C-B032-B875074DE909}">
      <dsp:nvSpPr>
        <dsp:cNvPr id="0" name=""/>
        <dsp:cNvSpPr/>
      </dsp:nvSpPr>
      <dsp:spPr>
        <a:xfrm>
          <a:off x="5257797" y="1752603"/>
          <a:ext cx="145324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Outcomes-Firms</a:t>
          </a:r>
          <a:b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  <a:b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-Sales</a:t>
          </a:r>
          <a:b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R&amp;D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0289" y="1815095"/>
        <a:ext cx="1328258" cy="1155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BAAB6-6A0C-4D65-98CA-61B399C17392}">
      <dsp:nvSpPr>
        <dsp:cNvPr id="0" name=""/>
        <dsp:cNvSpPr/>
      </dsp:nvSpPr>
      <dsp:spPr>
        <a:xfrm>
          <a:off x="609634" y="0"/>
          <a:ext cx="6880587" cy="32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C6EDA-41B8-42AC-8E56-CBC4E88959D6}">
      <dsp:nvSpPr>
        <dsp:cNvPr id="0" name=""/>
        <dsp:cNvSpPr/>
      </dsp:nvSpPr>
      <dsp:spPr>
        <a:xfrm>
          <a:off x="1867" y="960120"/>
          <a:ext cx="132043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Agency funding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59" y="1022612"/>
        <a:ext cx="1195448" cy="1155176"/>
      </dsp:txXfrm>
    </dsp:sp>
    <dsp:sp modelId="{865EAD48-4D27-44B1-B684-4C8917C47E64}">
      <dsp:nvSpPr>
        <dsp:cNvPr id="0" name=""/>
        <dsp:cNvSpPr/>
      </dsp:nvSpPr>
      <dsp:spPr>
        <a:xfrm>
          <a:off x="1542372" y="960120"/>
          <a:ext cx="132043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Account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4864" y="1022612"/>
        <a:ext cx="1195448" cy="1155176"/>
      </dsp:txXfrm>
    </dsp:sp>
    <dsp:sp modelId="{2B8620E3-ED49-420F-A758-C6E73437CD3B}">
      <dsp:nvSpPr>
        <dsp:cNvPr id="0" name=""/>
        <dsp:cNvSpPr/>
      </dsp:nvSpPr>
      <dsp:spPr>
        <a:xfrm>
          <a:off x="3082877" y="960120"/>
          <a:ext cx="162409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Account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Pmts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/Transactions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Vendors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5369" y="1022612"/>
        <a:ext cx="1499108" cy="1155176"/>
      </dsp:txXfrm>
    </dsp:sp>
    <dsp:sp modelId="{FD8F0CC2-E296-41E2-8C4F-FFA9AFAE67A7}">
      <dsp:nvSpPr>
        <dsp:cNvPr id="0" name=""/>
        <dsp:cNvSpPr/>
      </dsp:nvSpPr>
      <dsp:spPr>
        <a:xfrm>
          <a:off x="5219064" y="381001"/>
          <a:ext cx="1474976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Outcomes-Individuals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W2 earnings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05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amt,location,sector</a:t>
          </a: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Patents, 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Publications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Start-ups</a:t>
          </a:r>
          <a:endParaRPr lang="en-US" sz="105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1556" y="443493"/>
        <a:ext cx="1349992" cy="1155176"/>
      </dsp:txXfrm>
    </dsp:sp>
    <dsp:sp modelId="{C1512EC9-6C04-478C-B032-B875074DE909}">
      <dsp:nvSpPr>
        <dsp:cNvPr id="0" name=""/>
        <dsp:cNvSpPr/>
      </dsp:nvSpPr>
      <dsp:spPr>
        <a:xfrm>
          <a:off x="5257797" y="1752603"/>
          <a:ext cx="145324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Outcomes-Firms</a:t>
          </a:r>
          <a:b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  <a:b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-Sales</a:t>
          </a:r>
          <a:b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R&amp;D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0289" y="1815095"/>
        <a:ext cx="1328258" cy="1155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BAAB6-6A0C-4D65-98CA-61B399C17392}">
      <dsp:nvSpPr>
        <dsp:cNvPr id="0" name=""/>
        <dsp:cNvSpPr/>
      </dsp:nvSpPr>
      <dsp:spPr>
        <a:xfrm>
          <a:off x="609634" y="0"/>
          <a:ext cx="6880587" cy="32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C6EDA-41B8-42AC-8E56-CBC4E88959D6}">
      <dsp:nvSpPr>
        <dsp:cNvPr id="0" name=""/>
        <dsp:cNvSpPr/>
      </dsp:nvSpPr>
      <dsp:spPr>
        <a:xfrm>
          <a:off x="1867" y="960120"/>
          <a:ext cx="132043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Agency funding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59" y="1022612"/>
        <a:ext cx="1195448" cy="1155176"/>
      </dsp:txXfrm>
    </dsp:sp>
    <dsp:sp modelId="{865EAD48-4D27-44B1-B684-4C8917C47E64}">
      <dsp:nvSpPr>
        <dsp:cNvPr id="0" name=""/>
        <dsp:cNvSpPr/>
      </dsp:nvSpPr>
      <dsp:spPr>
        <a:xfrm>
          <a:off x="1542372" y="960120"/>
          <a:ext cx="132043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University Account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4864" y="1022612"/>
        <a:ext cx="1195448" cy="1155176"/>
      </dsp:txXfrm>
    </dsp:sp>
    <dsp:sp modelId="{2B8620E3-ED49-420F-A758-C6E73437CD3B}">
      <dsp:nvSpPr>
        <dsp:cNvPr id="0" name=""/>
        <dsp:cNvSpPr/>
      </dsp:nvSpPr>
      <dsp:spPr>
        <a:xfrm>
          <a:off x="3082877" y="960120"/>
          <a:ext cx="162409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Account </a:t>
          </a:r>
          <a:r>
            <a:rPr lang="en-US" sz="1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Pmts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/Transactions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Individuals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Vendors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5369" y="1022612"/>
        <a:ext cx="1499108" cy="1155176"/>
      </dsp:txXfrm>
    </dsp:sp>
    <dsp:sp modelId="{FD8F0CC2-E296-41E2-8C4F-FFA9AFAE67A7}">
      <dsp:nvSpPr>
        <dsp:cNvPr id="0" name=""/>
        <dsp:cNvSpPr/>
      </dsp:nvSpPr>
      <dsp:spPr>
        <a:xfrm>
          <a:off x="5219064" y="381001"/>
          <a:ext cx="1474976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Outcomes-Individuals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W2 earnings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05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amt,location,sector</a:t>
          </a: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Patents, 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Publications</a:t>
          </a:r>
          <a:b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Start-ups</a:t>
          </a:r>
          <a:endParaRPr lang="en-US" sz="105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1556" y="443493"/>
        <a:ext cx="1349992" cy="1155176"/>
      </dsp:txXfrm>
    </dsp:sp>
    <dsp:sp modelId="{C1512EC9-6C04-478C-B032-B875074DE909}">
      <dsp:nvSpPr>
        <dsp:cNvPr id="0" name=""/>
        <dsp:cNvSpPr/>
      </dsp:nvSpPr>
      <dsp:spPr>
        <a:xfrm>
          <a:off x="5257797" y="1752603"/>
          <a:ext cx="1453242" cy="1280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Outcomes-Firms</a:t>
          </a:r>
          <a:b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  <a:b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-Sales</a:t>
          </a:r>
          <a:b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R&amp;D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0289" y="1815095"/>
        <a:ext cx="1328258" cy="1155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D48C48A-AAE5-402C-8C61-768760576D8A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E4BA18A-AE16-4031-9466-DBEDE105D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15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9B6B57-9B71-4B87-A0CF-4CA179220F2B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02C3F70-C7C8-4305-92C6-09B63FFE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C3F70-C7C8-4305-92C6-09B63FFE68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4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NSF Award # 9411306: $4,516,573.00 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Stanford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Integrated Digital Library Project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C3F70-C7C8-4305-92C6-09B63FFE68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6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Crops Pathology and Genetics Research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2)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Clonal Germplasm Repository for Tree Fruit Nut Crops; 3)The Western Human Nutrition Research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C3F70-C7C8-4305-92C6-09B63FFE68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#!pip install </a:t>
            </a:r>
            <a:r>
              <a:rPr lang="en-US" dirty="0" err="1" smtClean="0"/>
              <a:t>gutenberg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gutenberg.acquire</a:t>
            </a:r>
            <a:r>
              <a:rPr lang="en-US" dirty="0" smtClean="0"/>
              <a:t> import </a:t>
            </a:r>
            <a:r>
              <a:rPr lang="en-US" dirty="0" err="1" smtClean="0"/>
              <a:t>load_etext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gutenberg.cleanup</a:t>
            </a:r>
            <a:r>
              <a:rPr lang="en-US" dirty="0" smtClean="0"/>
              <a:t> import </a:t>
            </a:r>
            <a:r>
              <a:rPr lang="en-US" dirty="0" err="1" smtClean="0"/>
              <a:t>strip_headers</a:t>
            </a:r>
            <a:endParaRPr lang="en-US" dirty="0" smtClean="0"/>
          </a:p>
          <a:p>
            <a:r>
              <a:rPr lang="en-US" dirty="0" smtClean="0"/>
              <a:t>from collections import Counter</a:t>
            </a:r>
          </a:p>
          <a:p>
            <a:endParaRPr lang="en-US" dirty="0" smtClean="0"/>
          </a:p>
          <a:p>
            <a:r>
              <a:rPr lang="en-US" dirty="0" err="1" smtClean="0"/>
              <a:t>MobyDick</a:t>
            </a:r>
            <a:r>
              <a:rPr lang="en-US" dirty="0" smtClean="0"/>
              <a:t>=</a:t>
            </a:r>
            <a:r>
              <a:rPr lang="en-US" dirty="0" err="1" smtClean="0"/>
              <a:t>strip_headers</a:t>
            </a:r>
            <a:r>
              <a:rPr lang="en-US" dirty="0" smtClean="0"/>
              <a:t>(</a:t>
            </a:r>
            <a:r>
              <a:rPr lang="en-US" dirty="0" err="1" smtClean="0"/>
              <a:t>load_etext</a:t>
            </a:r>
            <a:r>
              <a:rPr lang="en-US" dirty="0" smtClean="0"/>
              <a:t>(2701)).strip().lower().replace("\n"," ").replace("\'"," ").split(" ")</a:t>
            </a:r>
          </a:p>
          <a:p>
            <a:endParaRPr lang="en-US" dirty="0" smtClean="0"/>
          </a:p>
          <a:p>
            <a:r>
              <a:rPr lang="en-US" dirty="0" smtClean="0"/>
              <a:t>count = Counter()</a:t>
            </a:r>
          </a:p>
          <a:p>
            <a:r>
              <a:rPr lang="en-US" dirty="0" smtClean="0"/>
              <a:t>for word in list(</a:t>
            </a:r>
            <a:r>
              <a:rPr lang="en-US" dirty="0" err="1" smtClean="0"/>
              <a:t>MobyDick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count[word] += 1</a:t>
            </a:r>
          </a:p>
          <a:p>
            <a:r>
              <a:rPr lang="en-US" dirty="0" smtClean="0"/>
              <a:t>[(k, count[k]) for k in sorted(</a:t>
            </a:r>
            <a:r>
              <a:rPr lang="en-US" dirty="0" err="1" smtClean="0"/>
              <a:t>count.keys</a:t>
            </a:r>
            <a:r>
              <a:rPr lang="en-US" dirty="0" smtClean="0"/>
              <a:t>())][100:110]</a:t>
            </a:r>
          </a:p>
          <a:p>
            <a:endParaRPr lang="en-US" dirty="0" smtClean="0"/>
          </a:p>
          <a:p>
            <a:r>
              <a:rPr lang="en-US" dirty="0" smtClean="0"/>
              <a:t>“WHALE” :604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C3F70-C7C8-4305-92C6-09B63FFE68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9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 thoughts: Better t</a:t>
            </a:r>
            <a:r>
              <a:rPr lang="en-US" baseline="0" dirty="0" smtClean="0"/>
              <a:t>o use a properly indexed set of information! To get a list of recent PhD graduates, I wouldn’t topic model their dissertations and deduce their disciplines… I would look up their major code in Banner! But when you are comparing different institutions, or trying to get a new look on things, machine-assisted classification can </a:t>
            </a:r>
            <a:r>
              <a:rPr lang="en-US" baseline="0" dirty="0" err="1" smtClean="0"/>
              <a:t>hel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C3F70-C7C8-4305-92C6-09B63FFE68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6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6877-1310-4AF7-84C2-48117C50C507}" type="datetime1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200150"/>
            <a:ext cx="8229600" cy="3200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3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6877-1310-4AF7-84C2-48117C50C507}" type="datetime1">
              <a:rPr lang="en-US" smtClean="0"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200150"/>
            <a:ext cx="8229600" cy="3429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0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38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0A2A-2DBE-46D1-B4EF-DFAB32438F64}" type="datetime1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1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8EA0-2805-4773-BF4A-67BD62427581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115D-8BB5-426F-82D7-011845CF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6877-1310-4AF7-84C2-48117C50C507}" type="datetime1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C672A-F557-4EFB-8882-C442CB377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50" r:id="rId3"/>
    <p:sldLayoutId id="2147483655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ces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iris.isr.umich.ed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hyperlink" Target="https://www.census.gov/fsrdc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avshowcase.com/files/2015/01/20120830_tower_9127-1024x6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1"/>
          <p:cNvSpPr/>
          <p:nvPr/>
        </p:nvSpPr>
        <p:spPr>
          <a:xfrm>
            <a:off x="4481" y="-14321"/>
            <a:ext cx="9180512" cy="5157821"/>
          </a:xfrm>
          <a:prstGeom prst="rect">
            <a:avLst/>
          </a:prstGeom>
          <a:solidFill>
            <a:srgbClr val="002855">
              <a:alpha val="69804"/>
            </a:srgb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C:\Users\eflamber\Desktop\White Centered 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3" b="24481"/>
          <a:stretch/>
        </p:blipFill>
        <p:spPr bwMode="auto">
          <a:xfrm>
            <a:off x="381000" y="3638550"/>
            <a:ext cx="3385777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9"/>
          <p:cNvSpPr txBox="1">
            <a:spLocks/>
          </p:cNvSpPr>
          <p:nvPr/>
        </p:nvSpPr>
        <p:spPr>
          <a:xfrm>
            <a:off x="2286000" y="1796239"/>
            <a:ext cx="7543800" cy="1536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/>
            </a:r>
            <a:br>
              <a:rPr lang="en-US" i="1" dirty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Measuring the 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Economic Value of Research:</a:t>
            </a:r>
          </a:p>
          <a:p>
            <a:pPr algn="ctr"/>
            <a:r>
              <a:rPr lang="en-US" i="1" dirty="0" smtClean="0">
                <a:solidFill>
                  <a:srgbClr val="FFFFFF"/>
                </a:solidFill>
              </a:rPr>
              <a:t>The Case of Food Safety</a:t>
            </a:r>
          </a:p>
          <a:p>
            <a:pPr algn="ctr"/>
            <a:r>
              <a:rPr lang="en-US" i="1" dirty="0" smtClean="0">
                <a:solidFill>
                  <a:srgbClr val="FFFFFF"/>
                </a:solidFill>
              </a:rPr>
              <a:t/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John L. </a:t>
            </a:r>
            <a:r>
              <a:rPr lang="en-US" sz="2400" dirty="0" smtClean="0">
                <a:solidFill>
                  <a:srgbClr val="FFFFFF"/>
                </a:solidFill>
              </a:rPr>
              <a:t>King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sz="2400" b="0" dirty="0" smtClean="0">
                <a:solidFill>
                  <a:srgbClr val="FFFFFF"/>
                </a:solidFill>
              </a:rPr>
              <a:t>Graduate Studies</a:t>
            </a:r>
          </a:p>
          <a:p>
            <a:pPr algn="ctr"/>
            <a:endParaRPr lang="en-US" sz="1800" b="0" dirty="0" smtClean="0">
              <a:solidFill>
                <a:srgbClr val="FFFFFF"/>
              </a:solidFill>
            </a:endParaRPr>
          </a:p>
          <a:p>
            <a:pPr algn="ctr"/>
            <a:endParaRPr lang="en-US" sz="1800" b="0" dirty="0" smtClean="0">
              <a:solidFill>
                <a:srgbClr val="FFFFFF"/>
              </a:solidFill>
            </a:endParaRPr>
          </a:p>
          <a:p>
            <a:pPr algn="ctr"/>
            <a:r>
              <a:rPr lang="en-US" sz="1800" b="0" dirty="0" smtClean="0">
                <a:solidFill>
                  <a:srgbClr val="FFFFFF"/>
                </a:solidFill>
              </a:rPr>
              <a:t>UC </a:t>
            </a:r>
            <a:r>
              <a:rPr lang="en-US" sz="1800" b="0" dirty="0">
                <a:solidFill>
                  <a:srgbClr val="FFFFFF"/>
                </a:solidFill>
              </a:rPr>
              <a:t>Davis </a:t>
            </a:r>
            <a:endParaRPr lang="en-US" sz="1800" b="0" dirty="0" smtClean="0">
              <a:solidFill>
                <a:srgbClr val="FFFFFF"/>
              </a:solidFill>
            </a:endParaRPr>
          </a:p>
          <a:p>
            <a:pPr algn="ctr"/>
            <a:r>
              <a:rPr lang="en-US" sz="1800" b="0" dirty="0" smtClean="0">
                <a:solidFill>
                  <a:srgbClr val="FFFFFF"/>
                </a:solidFill>
              </a:rPr>
              <a:t>Data Community Forum</a:t>
            </a:r>
          </a:p>
          <a:p>
            <a:pPr algn="ctr"/>
            <a:r>
              <a:rPr lang="en-US" sz="1800" b="0" dirty="0" smtClean="0">
                <a:solidFill>
                  <a:srgbClr val="FFFFFF"/>
                </a:solidFill>
              </a:rPr>
              <a:t>March 12, 2018</a:t>
            </a:r>
            <a:endParaRPr lang="en-US" sz="1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complicated concept: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180565"/>
            <a:ext cx="6324600" cy="395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basic concept: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7361744"/>
              </p:ext>
            </p:extLst>
          </p:nvPr>
        </p:nvGraphicFramePr>
        <p:xfrm>
          <a:off x="685800" y="1809750"/>
          <a:ext cx="8077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4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The IRIS/UMETRICS “Business Model”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61477"/>
              </p:ext>
            </p:extLst>
          </p:nvPr>
        </p:nvGraphicFramePr>
        <p:xfrm>
          <a:off x="152400" y="898215"/>
          <a:ext cx="8915400" cy="424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877"/>
                <a:gridCol w="2126609"/>
                <a:gridCol w="3189914"/>
              </a:tblGrid>
              <a:tr h="451707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   Give__    </a:t>
                      </a:r>
                      <a:endParaRPr lang="en-US" sz="2400" u="sng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Participants</a:t>
                      </a:r>
                      <a:endParaRPr lang="en-US" sz="2400" u="sng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__Get__</a:t>
                      </a:r>
                      <a:endParaRPr lang="en-US" sz="2400" u="sng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</a:tr>
              <a:tr h="90341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Annual transaction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data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Subscription funding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 Universities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396875" indent="-163513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Quarterly Impact Reports</a:t>
                      </a:r>
                    </a:p>
                    <a:p>
                      <a:pPr marL="396875" indent="-163513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Understanding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of impact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</a:tr>
              <a:tr h="68033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Institutional Support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(Staff, IT, programming) 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cap="all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sz="2200" b="1" cap="all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396875" indent="-163513" algn="l">
                        <a:buFont typeface="Arial" panose="020B0604020202020204" pitchFamily="34" charset="0"/>
                        <a:buChar char="•"/>
                      </a:pPr>
                      <a:r>
                        <a:rPr lang="en-US" cap="non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</a:t>
                      </a:r>
                      <a:endParaRPr lang="en-US" cap="non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</a:tr>
              <a:tr h="68033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PIK links/PII clearance/RDCs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Analysis and expertise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Census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396875" indent="-163513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Research program</a:t>
                      </a:r>
                    </a:p>
                    <a:p>
                      <a:pPr marL="396875" indent="-163513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Publications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</a:tr>
              <a:tr h="75284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Code,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Data Improvements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User funding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Researchers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396875" indent="-163513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to data</a:t>
                      </a:r>
                    </a:p>
                    <a:p>
                      <a:pPr marL="396875" indent="-163513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Publications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</a:tr>
              <a:tr h="75284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(User funding)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Agencies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396875" indent="-163513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Understanding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of impact</a:t>
                      </a:r>
                    </a:p>
                    <a:p>
                      <a:pPr marL="396875" indent="-163513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Process improvements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3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0070"/>
            <a:ext cx="8288931" cy="4160912"/>
          </a:xfrm>
        </p:spPr>
      </p:pic>
    </p:spTree>
    <p:extLst>
      <p:ext uri="{BB962C8B-B14F-4D97-AF65-F5344CB8AC3E}">
        <p14:creationId xmlns:p14="http://schemas.microsoft.com/office/powerpoint/2010/main" val="33325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basic concept: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7100574"/>
              </p:ext>
            </p:extLst>
          </p:nvPr>
        </p:nvGraphicFramePr>
        <p:xfrm>
          <a:off x="685800" y="1809750"/>
          <a:ext cx="8077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7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basic concept: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6719504"/>
              </p:ext>
            </p:extLst>
          </p:nvPr>
        </p:nvGraphicFramePr>
        <p:xfrm>
          <a:off x="685800" y="1809750"/>
          <a:ext cx="8077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0" y="1041400"/>
            <a:ext cx="294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Applications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4219" y="1884570"/>
            <a:ext cx="148398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1870670"/>
            <a:ext cx="1483981" cy="646331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b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2100" y="1423432"/>
            <a:ext cx="1676401" cy="646331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b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PII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1: Machine learning for classification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00150"/>
            <a:ext cx="82296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u="sng" dirty="0" smtClean="0"/>
              <a:t>The Challenge</a:t>
            </a:r>
            <a:r>
              <a:rPr lang="en-US" sz="2400" b="1" dirty="0" smtClean="0"/>
              <a:t>: </a:t>
            </a:r>
          </a:p>
          <a:p>
            <a:r>
              <a:rPr lang="en-US" sz="2400" dirty="0" smtClean="0"/>
              <a:t>46,000+ NIH/NSF/USDA funded research awards at 19 universities.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to analyze research into meaningful groups?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to identify research projects of particular interest?</a:t>
            </a:r>
          </a:p>
          <a:p>
            <a:endParaRPr lang="en-US" sz="2400" dirty="0" smtClean="0"/>
          </a:p>
          <a:p>
            <a:pPr marL="342900" indent="-342900"/>
            <a:r>
              <a:rPr lang="en-US" sz="2400" dirty="0" smtClean="0"/>
              <a:t>Agency, university </a:t>
            </a:r>
            <a:r>
              <a:rPr lang="en-US" sz="2400" dirty="0"/>
              <a:t>classifications not compatible</a:t>
            </a:r>
          </a:p>
          <a:p>
            <a:pPr marL="342900" indent="-342900"/>
            <a:r>
              <a:rPr lang="en-US" sz="2400" dirty="0" smtClean="0"/>
              <a:t>Expert review of each award is not feasible</a:t>
            </a:r>
          </a:p>
          <a:p>
            <a:pPr marL="342900" indent="-342900"/>
            <a:r>
              <a:rPr lang="en-US" sz="2400" dirty="0"/>
              <a:t>	</a:t>
            </a:r>
            <a:r>
              <a:rPr lang="en-US" sz="2400" dirty="0" smtClean="0"/>
              <a:t>…not even using “Mechanical Turk” or “crowdsourced” alternatives</a:t>
            </a:r>
          </a:p>
          <a:p>
            <a:pPr marL="342900" indent="-342900"/>
            <a:r>
              <a:rPr lang="en-US" sz="2400" dirty="0" smtClean="0"/>
              <a:t>Problems with multidisciplinary, </a:t>
            </a:r>
            <a:r>
              <a:rPr lang="en-US" sz="2400" dirty="0" err="1" smtClean="0"/>
              <a:t>multiobjective</a:t>
            </a:r>
            <a:r>
              <a:rPr lang="en-US" sz="2400" dirty="0" smtClean="0"/>
              <a:t> projects</a:t>
            </a:r>
            <a:br>
              <a:rPr lang="en-US" sz="2400" dirty="0" smtClean="0"/>
            </a:br>
            <a:r>
              <a:rPr lang="en-US" sz="2400" dirty="0" smtClean="0"/>
              <a:t>…especially important in emerging areas of science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b="1" u="sng" dirty="0" smtClean="0"/>
              <a:t>The Solution</a:t>
            </a:r>
            <a:r>
              <a:rPr lang="en-US" sz="2400" dirty="0" smtClean="0"/>
              <a:t>: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Machine </a:t>
            </a:r>
            <a:r>
              <a:rPr lang="en-US" sz="2400" dirty="0">
                <a:solidFill>
                  <a:schemeClr val="bg1"/>
                </a:solidFill>
              </a:rPr>
              <a:t>learning </a:t>
            </a:r>
            <a:r>
              <a:rPr lang="en-US" sz="2400" dirty="0" smtClean="0">
                <a:solidFill>
                  <a:schemeClr val="bg1"/>
                </a:solidFill>
              </a:rPr>
              <a:t>for </a:t>
            </a:r>
            <a:r>
              <a:rPr lang="en-US" sz="2400" dirty="0">
                <a:solidFill>
                  <a:schemeClr val="bg1"/>
                </a:solidFill>
              </a:rPr>
              <a:t>document </a:t>
            </a:r>
            <a:r>
              <a:rPr lang="en-US" sz="2400" dirty="0" smtClean="0">
                <a:solidFill>
                  <a:schemeClr val="bg1"/>
                </a:solidFill>
              </a:rPr>
              <a:t>classification of research abstracts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1: Machine learning for classification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00150"/>
            <a:ext cx="8229600" cy="3581400"/>
          </a:xfrm>
        </p:spPr>
        <p:txBody>
          <a:bodyPr>
            <a:normAutofit/>
          </a:bodyPr>
          <a:lstStyle/>
          <a:p>
            <a:r>
              <a:rPr lang="en-US" b="1" dirty="0" smtClean="0"/>
              <a:t>To use machine learning</a:t>
            </a:r>
            <a:r>
              <a:rPr lang="en-US" dirty="0" smtClean="0"/>
              <a:t>:</a:t>
            </a:r>
          </a:p>
          <a:p>
            <a:pPr marL="457200" indent="-457200">
              <a:buAutoNum type="arabicPeriod"/>
            </a:pPr>
            <a:r>
              <a:rPr lang="en-US" dirty="0" smtClean="0"/>
              <a:t>Get a bunch of documents (the “corpus”)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7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Web scraping of research.gov, NSF, NIH, </a:t>
            </a:r>
            <a:r>
              <a:rPr lang="en-US" sz="17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FederalReporter</a:t>
            </a:r>
            <a:endParaRPr lang="en-US" sz="17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/>
              <a:t>For each document, count the occurrence of each word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7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Python took </a:t>
            </a:r>
            <a:r>
              <a:rPr lang="en-US" sz="17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116ms to construct </a:t>
            </a:r>
            <a:r>
              <a:rPr lang="en-US" sz="17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 “n-gram” </a:t>
            </a:r>
            <a:r>
              <a:rPr lang="en-US" sz="17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for Moby </a:t>
            </a:r>
            <a:r>
              <a:rPr lang="en-US" sz="17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Dick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Machine learning to assign documents to groups based on n-gram</a:t>
            </a:r>
          </a:p>
          <a:p>
            <a:pPr marL="1200150" lvl="1" indent="-457200">
              <a:buAutoNum type="arabicPeriod"/>
            </a:pPr>
            <a:r>
              <a:rPr lang="en-US" sz="1900" dirty="0" err="1" smtClean="0"/>
              <a:t>Wikilabeling</a:t>
            </a:r>
            <a:endParaRPr lang="en-US" sz="1900" dirty="0" smtClean="0"/>
          </a:p>
          <a:p>
            <a:pPr marL="1200150" lvl="1" indent="-457200">
              <a:buAutoNum type="arabicPeriod"/>
            </a:pPr>
            <a:r>
              <a:rPr lang="en-US" sz="1900" dirty="0" smtClean="0"/>
              <a:t>Topic modeling</a:t>
            </a:r>
          </a:p>
          <a:p>
            <a:pPr marL="457200" indent="-457200">
              <a:buAutoNum type="arabicPeriod"/>
            </a:pPr>
            <a:r>
              <a:rPr lang="en-US" dirty="0" smtClean="0"/>
              <a:t>Human validation of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1: Machine learning for classification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Multiple approaches provided a set consistent with estimates</a:t>
            </a:r>
            <a:endParaRPr lang="en-US" sz="1600" dirty="0"/>
          </a:p>
          <a:p>
            <a:endParaRPr lang="en-US" sz="1600" b="1" u="sng" dirty="0" smtClean="0"/>
          </a:p>
          <a:p>
            <a:r>
              <a:rPr lang="en-US" b="1" u="sng" dirty="0" err="1" smtClean="0"/>
              <a:t>Wikilabeling</a:t>
            </a:r>
            <a:r>
              <a:rPr lang="en-US" b="1" dirty="0" smtClean="0"/>
              <a:t>: </a:t>
            </a:r>
            <a:r>
              <a:rPr lang="en-US" dirty="0" err="1" smtClean="0"/>
              <a:t>Webscrape</a:t>
            </a:r>
            <a:r>
              <a:rPr lang="en-US" dirty="0" smtClean="0"/>
              <a:t> the Wikipedia “Food Safety” page, all links from that page, and continuing links for a convergent set of pages. Then tag documents in the corpus that are most similar to those food safety documents.</a:t>
            </a:r>
          </a:p>
          <a:p>
            <a:pPr marL="228600" indent="-228600"/>
            <a:r>
              <a:rPr lang="en-US" b="1" u="sng" dirty="0" smtClean="0"/>
              <a:t>Topic Modeling</a:t>
            </a:r>
            <a:r>
              <a:rPr lang="en-US" b="1" dirty="0" smtClean="0"/>
              <a:t>: </a:t>
            </a:r>
            <a:r>
              <a:rPr lang="en-US" dirty="0" smtClean="0"/>
              <a:t>Group documents from the corpus into the most distinct topics. Find the topics with the most relevance to your area.</a:t>
            </a:r>
          </a:p>
          <a:p>
            <a:pPr marL="228600" indent="-228600"/>
            <a:r>
              <a:rPr lang="en-US" b="1" u="sng" dirty="0" smtClean="0"/>
              <a:t>Search Terms</a:t>
            </a:r>
            <a:r>
              <a:rPr lang="en-US" b="1" dirty="0" smtClean="0"/>
              <a:t>: </a:t>
            </a:r>
            <a:r>
              <a:rPr lang="en-US" dirty="0" smtClean="0"/>
              <a:t>Use expertise to construct </a:t>
            </a:r>
            <a:r>
              <a:rPr lang="en-US" dirty="0" err="1" smtClean="0"/>
              <a:t>boolean</a:t>
            </a:r>
            <a:r>
              <a:rPr lang="en-US" dirty="0" smtClean="0"/>
              <a:t> searches.</a:t>
            </a:r>
            <a:endParaRPr lang="en-US" dirty="0"/>
          </a:p>
          <a:p>
            <a:pPr marL="228600" indent="-228600"/>
            <a:endParaRPr lang="en-US" dirty="0" smtClean="0"/>
          </a:p>
          <a:p>
            <a:pPr marL="228600" indent="-228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1: Machine learning for classification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5029200" cy="31242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economic value of science?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28750"/>
            <a:ext cx="18669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457200" y="1200150"/>
            <a:ext cx="5638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It’s a hard question! </a:t>
            </a:r>
          </a:p>
          <a:p>
            <a:pPr lvl="1"/>
            <a:r>
              <a:rPr lang="en-US" sz="1900" dirty="0" smtClean="0"/>
              <a:t>Lots of scientists, disciplines, institutions</a:t>
            </a:r>
          </a:p>
          <a:p>
            <a:pPr lvl="1"/>
            <a:r>
              <a:rPr lang="en-US" sz="1900" dirty="0" smtClean="0"/>
              <a:t>University, industry, government make the</a:t>
            </a:r>
            <a:br>
              <a:rPr lang="en-US" sz="1900" dirty="0" smtClean="0"/>
            </a:br>
            <a:r>
              <a:rPr lang="en-US" sz="1900" dirty="0" smtClean="0"/>
              <a:t>“triple helix” of innovation and discovery</a:t>
            </a:r>
          </a:p>
          <a:p>
            <a:pPr marL="0" indent="0">
              <a:buNone/>
            </a:pPr>
            <a:r>
              <a:rPr lang="en-US" sz="2800" dirty="0" smtClean="0"/>
              <a:t>Our book is a “how to” guide…</a:t>
            </a:r>
            <a:endParaRPr lang="en-US" dirty="0" smtClean="0"/>
          </a:p>
          <a:p>
            <a:pPr lvl="1"/>
            <a:r>
              <a:rPr lang="en-US" sz="1900" dirty="0" smtClean="0"/>
              <a:t>to link public award information…</a:t>
            </a:r>
          </a:p>
          <a:p>
            <a:pPr lvl="1"/>
            <a:r>
              <a:rPr lang="en-US" sz="1900" dirty="0" smtClean="0"/>
              <a:t>with </a:t>
            </a:r>
            <a:r>
              <a:rPr lang="en-US" sz="1900" dirty="0"/>
              <a:t>u</a:t>
            </a:r>
            <a:r>
              <a:rPr lang="en-US" sz="1900" dirty="0" smtClean="0"/>
              <a:t>niversity administrative data …</a:t>
            </a:r>
          </a:p>
          <a:p>
            <a:pPr lvl="1"/>
            <a:r>
              <a:rPr lang="en-US" sz="1900" dirty="0" smtClean="0"/>
              <a:t>and federal administrative vendor, employee data…</a:t>
            </a:r>
          </a:p>
          <a:p>
            <a:pPr marL="0" indent="0">
              <a:buNone/>
            </a:pPr>
            <a:r>
              <a:rPr lang="en-US" sz="2800" dirty="0" smtClean="0"/>
              <a:t>…to generate credible, replicable, </a:t>
            </a:r>
            <a:r>
              <a:rPr lang="en-US" sz="2800" dirty="0" err="1" smtClean="0"/>
              <a:t>sustainableevidence</a:t>
            </a:r>
            <a:endParaRPr lang="en-US" dirty="0" smtClean="0"/>
          </a:p>
          <a:p>
            <a:endParaRPr lang="en-US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32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</a:t>
            </a:r>
            <a:r>
              <a:rPr lang="en-US" dirty="0" smtClean="0"/>
              <a:t>2: Record linking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00150"/>
            <a:ext cx="8229600" cy="1524000"/>
          </a:xfrm>
        </p:spPr>
        <p:txBody>
          <a:bodyPr>
            <a:normAutofit/>
          </a:bodyPr>
          <a:lstStyle/>
          <a:p>
            <a:r>
              <a:rPr lang="en-US" b="1" dirty="0"/>
              <a:t>This project </a:t>
            </a:r>
            <a:r>
              <a:rPr lang="en-US" b="1" dirty="0" smtClean="0"/>
              <a:t>depends on effective record </a:t>
            </a:r>
            <a:r>
              <a:rPr lang="en-US" b="1" dirty="0" smtClean="0"/>
              <a:t>linking, at scale. </a:t>
            </a:r>
          </a:p>
          <a:p>
            <a:r>
              <a:rPr lang="en-US" b="1" dirty="0" smtClean="0"/>
              <a:t>Minimum exchange of PII to get accuracy, precision without recourse to manual matching</a:t>
            </a:r>
          </a:p>
          <a:p>
            <a:r>
              <a:rPr lang="en-US" b="1" dirty="0" smtClean="0"/>
              <a:t>Blocking to minimize comparisons </a:t>
            </a:r>
            <a:r>
              <a:rPr lang="en-US" b="1" dirty="0" smtClean="0"/>
              <a:t> (or: 6.6T match candidates)</a:t>
            </a:r>
          </a:p>
          <a:p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99294"/>
              </p:ext>
            </p:extLst>
          </p:nvPr>
        </p:nvGraphicFramePr>
        <p:xfrm>
          <a:off x="228600" y="2800350"/>
          <a:ext cx="8686800" cy="2221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762000"/>
                <a:gridCol w="4648200"/>
              </a:tblGrid>
              <a:tr h="57552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ln>
                            <a:solidFill>
                              <a:srgbClr val="FFFFFF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federal award </a:t>
                      </a:r>
                      <a:r>
                        <a:rPr lang="en-US" sz="1600" b="1" dirty="0" smtClean="0">
                          <a:ln>
                            <a:solidFill>
                              <a:srgbClr val="FFFFFF"/>
                            </a:solidFill>
                            <a:prstDash val="sysDot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1600" b="1" dirty="0">
                        <a:ln>
                          <a:solidFill>
                            <a:srgbClr val="FFFFFF"/>
                          </a:solidFill>
                          <a:prstDash val="sysDot"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→</a:t>
                      </a:r>
                      <a:endParaRPr lang="en-US" sz="16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233362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en-US" sz="16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award numbers</a:t>
                      </a:r>
                      <a:endParaRPr lang="en-US" sz="16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</a:tr>
              <a:tr h="77742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en-US" sz="16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eidentified</a:t>
                      </a:r>
                      <a:r>
                        <a:rPr lang="en-US" sz="16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individuals, vendors </a:t>
                      </a:r>
                      <a:endParaRPr lang="en-US" sz="16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233362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1" cap="none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Census unique </a:t>
                      </a:r>
                      <a:r>
                        <a:rPr lang="en-US" sz="1600" b="1" cap="none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identifiers for </a:t>
                      </a:r>
                      <a:br>
                        <a:rPr lang="en-US" sz="1600" b="1" cap="none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cap="none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individuals, vendors </a:t>
                      </a:r>
                      <a:br>
                        <a:rPr lang="en-US" sz="1600" b="1" cap="none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cap="none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(and other federal admin data!)</a:t>
                      </a:r>
                      <a:endParaRPr lang="en-US" sz="1600" b="1" cap="none" baseline="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</a:tr>
              <a:tr h="80415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University individual names</a:t>
                      </a:r>
                      <a:endParaRPr lang="en-US" sz="16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→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marL="233362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1" cap="none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outcome databases: </a:t>
                      </a:r>
                    </a:p>
                    <a:p>
                      <a:pPr marL="519112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cap="none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Publications (</a:t>
                      </a:r>
                      <a:r>
                        <a:rPr lang="en-US" sz="1600" b="0" cap="none" baseline="0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</a:t>
                      </a:r>
                      <a:r>
                        <a:rPr lang="en-US" sz="1600" b="0" cap="none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ProQuest dissertations)</a:t>
                      </a:r>
                    </a:p>
                    <a:p>
                      <a:pPr marL="519112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cap="none" baseline="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Patents</a:t>
                      </a:r>
                      <a:endParaRPr lang="en-US" sz="1600" b="0" cap="none" baseline="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2: Record linking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04775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Linking graduate student/postdoctoral scholar data to ProQuest dissertation abstracts provides another level of outcome analysis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Alignment of dissertation research with GSR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Timing of dissertations relative to research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Relative frequency of dissertations by field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68481"/>
              </p:ext>
            </p:extLst>
          </p:nvPr>
        </p:nvGraphicFramePr>
        <p:xfrm>
          <a:off x="457200" y="3194811"/>
          <a:ext cx="8229600" cy="1281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/>
                <a:gridCol w="1600200"/>
                <a:gridCol w="1066800"/>
                <a:gridCol w="1676400"/>
                <a:gridCol w="1066800"/>
                <a:gridCol w="1676400"/>
              </a:tblGrid>
              <a:tr h="20002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ProQuest Dissertation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Topic by </a:t>
                      </a:r>
                      <a:r>
                        <a:rPr lang="en-US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Agency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Source of 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Support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NIH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NSF</a:t>
                      </a:r>
                      <a:endParaRPr lang="en-US" sz="11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USDA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37.97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38.27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29.17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18.43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  <a:endParaRPr lang="en-US" sz="11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11.86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18.75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7.88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13.89</a:t>
                      </a:r>
                      <a:endParaRPr lang="en-US" sz="11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99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5638800" y="382270"/>
            <a:ext cx="2362200" cy="3411220"/>
          </a:xfrm>
          <a:prstGeom prst="roundRect">
            <a:avLst/>
          </a:prstGeom>
          <a:solidFill>
            <a:srgbClr val="F2F2F2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14500" y="2423239"/>
            <a:ext cx="3352800" cy="2514600"/>
          </a:xfrm>
          <a:prstGeom prst="roundRect">
            <a:avLst/>
          </a:prstGeom>
          <a:solidFill>
            <a:srgbClr val="F2F2F2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</a:t>
            </a:r>
            <a:r>
              <a:rPr lang="en-US" dirty="0" smtClean="0"/>
              <a:t>3: Working with PII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711835"/>
            <a:ext cx="1363596" cy="102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jhking\AppData\Local\Microsoft\Windows\Temporary Internet Files\Content.IE5\1QA8LIJR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175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hking\AppData\Local\Microsoft\Windows\Temporary Internet Files\Content.IE5\1QA8LIJR\logo-v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7175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3028950"/>
            <a:ext cx="3581400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4" descr="C:\Users\jhking\AppData\Local\Microsoft\Windows\Temporary Internet Files\Content.IE5\1QA8LIJR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2955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jhking\AppData\Local\Microsoft\Windows\Temporary Internet Files\Content.IE5\1QA8LIJR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1510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901360"/>
            <a:ext cx="2438400" cy="73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jhking\AppData\Local\Microsoft\Windows\Temporary Internet Files\Content.IE5\1QA8LIJR\cpulady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854710"/>
            <a:ext cx="12573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474493" y="2390775"/>
            <a:ext cx="3352800" cy="2514600"/>
          </a:xfrm>
          <a:prstGeom prst="roundRect">
            <a:avLst/>
          </a:prstGeom>
          <a:solidFill>
            <a:srgbClr val="F2F2F2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 descr="C:\Users\jhking\AppData\Local\Microsoft\Windows\Temporary Internet Files\Content.IE5\1QA8LIJR\logo-v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07505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hking\AppData\Local\Microsoft\Windows\Temporary Internet Files\Content.IE5\1QA8LIJR\institution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2799"/>
            <a:ext cx="650240" cy="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jhking\AppData\Local\Microsoft\Windows\Temporary Internet Files\Content.IE5\1QA8LIJR\logo-v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5049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133600" y="913209"/>
            <a:ext cx="1371600" cy="2801541"/>
          </a:xfrm>
          <a:prstGeom prst="roundRect">
            <a:avLst/>
          </a:prstGeom>
          <a:solidFill>
            <a:srgbClr val="F2F2F2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90900" y="2896870"/>
            <a:ext cx="2476500" cy="5588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71800" y="2218055"/>
            <a:ext cx="0" cy="432435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53200" y="2121535"/>
            <a:ext cx="0" cy="432435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95400" y="2896870"/>
            <a:ext cx="609600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295400" y="3601720"/>
            <a:ext cx="533400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5" descr="United States Census Bure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79293"/>
            <a:ext cx="15906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jhking\AppData\Local\Microsoft\Windows\Temporary Internet Files\Content.IE5\OORDSEUP\storage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67" y="3879293"/>
            <a:ext cx="897866" cy="9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1123950"/>
            <a:ext cx="5334000" cy="3581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</a:t>
            </a:r>
            <a:r>
              <a:rPr lang="en-US" dirty="0" smtClean="0"/>
              <a:t>3: Working with PII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428750"/>
            <a:ext cx="32766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main tool for maintaining confidentiality and </a:t>
            </a:r>
            <a:r>
              <a:rPr lang="en-US" dirty="0" err="1" smtClean="0"/>
              <a:t>deidentification</a:t>
            </a:r>
            <a:r>
              <a:rPr lang="en-US" dirty="0" smtClean="0"/>
              <a:t> of data is the Protected Identification Key (PIK). Generally a DOB and complete name are sufficient to establish a PIK for an individual.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Firms are more difficult to track, due to multiple locations and ownership structures.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00150"/>
            <a:ext cx="5181600" cy="33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Finding: Food safety researchers earn less than peers, foreign-born less likely to work in 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200150"/>
            <a:ext cx="5458962" cy="374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506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an active and growing research community around the IRIS/UMETRICS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://iris.isr.umich.edu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https://www.census.gov/ces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www.census.gov/fsrdc/</a:t>
            </a:r>
            <a:endParaRPr lang="en-US" u="sng" dirty="0" smtClean="0"/>
          </a:p>
          <a:p>
            <a:endParaRPr lang="en-US" u="sng" dirty="0"/>
          </a:p>
          <a:p>
            <a:r>
              <a:rPr lang="en-US" u="sng" dirty="0"/>
              <a:t>https://www.aau.edu/education-service/service/economic-impact</a:t>
            </a:r>
            <a:endParaRPr lang="en-US" u="sn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52550"/>
            <a:ext cx="2438400" cy="73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United States Census Bure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43150"/>
            <a:ext cx="15906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32435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contact: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jhnking@ucdavis.edu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5317"/>
            <a:ext cx="1985962" cy="8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66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small: USDA science funding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$2 billion per year in R&amp;D</a:t>
            </a:r>
          </a:p>
          <a:p>
            <a:pPr lvl="1"/>
            <a:r>
              <a:rPr lang="en-US" dirty="0" smtClean="0"/>
              <a:t>About half intramural at USDA facilities</a:t>
            </a:r>
          </a:p>
          <a:p>
            <a:pPr lvl="1"/>
            <a:r>
              <a:rPr lang="en-US" dirty="0" smtClean="0"/>
              <a:t>The other half extramural, mostly Land Grant Universities</a:t>
            </a:r>
          </a:p>
          <a:p>
            <a:r>
              <a:rPr lang="en-US" b="1" dirty="0" smtClean="0"/>
              <a:t>Questions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Is this the right amount?</a:t>
            </a:r>
          </a:p>
          <a:p>
            <a:pPr lvl="1"/>
            <a:r>
              <a:rPr lang="en-US" dirty="0" smtClean="0"/>
              <a:t>Is the intramural/extramural split right?</a:t>
            </a:r>
          </a:p>
          <a:p>
            <a:pPr lvl="1"/>
            <a:r>
              <a:rPr lang="en-US" dirty="0" smtClean="0"/>
              <a:t>How much for each topic? </a:t>
            </a:r>
          </a:p>
          <a:p>
            <a:pPr lvl="2"/>
            <a:r>
              <a:rPr lang="en-US" dirty="0" smtClean="0"/>
              <a:t>Crops, Livestock, Environment, Nutrition, Food Safety, Rural Populations </a:t>
            </a:r>
          </a:p>
          <a:p>
            <a:pPr lvl="1"/>
            <a:r>
              <a:rPr lang="en-US" dirty="0" smtClean="0"/>
              <a:t>Big projects or little projects?</a:t>
            </a:r>
          </a:p>
          <a:p>
            <a:pPr lvl="1"/>
            <a:r>
              <a:rPr lang="en-US" dirty="0" smtClean="0"/>
              <a:t>How did we do last year? The decade before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problem is more general, </a:t>
            </a:r>
            <a:br>
              <a:rPr lang="en-US" sz="2400" dirty="0" smtClean="0"/>
            </a:br>
            <a:r>
              <a:rPr lang="en-US" sz="2400" dirty="0" smtClean="0"/>
              <a:t>and the solution more important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00150"/>
            <a:ext cx="5257800" cy="3429000"/>
          </a:xfrm>
        </p:spPr>
        <p:txBody>
          <a:bodyPr/>
          <a:lstStyle/>
          <a:p>
            <a:r>
              <a:rPr lang="en-US" dirty="0"/>
              <a:t>Call for a “Science of Science Policy</a:t>
            </a:r>
            <a:r>
              <a:rPr lang="en-US" dirty="0" smtClean="0"/>
              <a:t>”</a:t>
            </a:r>
          </a:p>
          <a:p>
            <a:pPr lvl="1"/>
            <a:r>
              <a:rPr lang="en-US" i="1" dirty="0" smtClean="0"/>
              <a:t>Science </a:t>
            </a:r>
            <a:r>
              <a:rPr lang="en-US" dirty="0" smtClean="0"/>
              <a:t>308 (2005). </a:t>
            </a:r>
            <a:r>
              <a:rPr lang="en-US" dirty="0"/>
              <a:t>“Wanted: Better </a:t>
            </a:r>
            <a:r>
              <a:rPr lang="en-US" dirty="0" smtClean="0"/>
              <a:t>Benchmarks.”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Marburger</a:t>
            </a:r>
            <a:r>
              <a:rPr lang="en-US" dirty="0"/>
              <a:t>, </a:t>
            </a:r>
            <a:r>
              <a:rPr lang="en-US" dirty="0" smtClean="0"/>
              <a:t>Dir., Office of Science and Technology Policy</a:t>
            </a:r>
          </a:p>
          <a:p>
            <a:r>
              <a:rPr lang="en-US" dirty="0" smtClean="0"/>
              <a:t>Work started…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52550"/>
            <a:ext cx="2590800" cy="333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today’s talk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What we did</a:t>
            </a:r>
          </a:p>
          <a:p>
            <a:pPr marL="0" indent="0">
              <a:buNone/>
            </a:pPr>
            <a:r>
              <a:rPr lang="en-US" dirty="0" smtClean="0"/>
              <a:t>UMETRICS/IRIS data model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u="sng" dirty="0" smtClean="0"/>
              <a:t>How we did it</a:t>
            </a:r>
          </a:p>
          <a:p>
            <a:pPr marL="0" indent="0">
              <a:buNone/>
            </a:pPr>
            <a:r>
              <a:rPr lang="en-US" dirty="0" smtClean="0"/>
              <a:t>Three applications of data science to working with “big data”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Machine learning for document classification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Data </a:t>
            </a:r>
            <a:r>
              <a:rPr lang="en-US" dirty="0">
                <a:solidFill>
                  <a:schemeClr val="bg1"/>
                </a:solidFill>
              </a:rPr>
              <a:t>linking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Working with PII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3950"/>
            <a:ext cx="4768491" cy="381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1676400" y="971550"/>
            <a:ext cx="5943600" cy="18288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8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977361">
            <a:off x="1598653" y="1689902"/>
            <a:ext cx="2946149" cy="2480398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85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99433" y="1903051"/>
            <a:ext cx="3581400" cy="2480398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85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94335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</a:t>
            </a:r>
            <a:b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this!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486400" y="4095750"/>
            <a:ext cx="1600200" cy="22860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7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Funding doesn’t do science, people do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3950"/>
            <a:ext cx="4768491" cy="381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6629400" y="394335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</a:t>
            </a:r>
            <a:b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this!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486400" y="4095750"/>
            <a:ext cx="1600200" cy="22860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Funding doesn’t </a:t>
            </a:r>
            <a:r>
              <a:rPr lang="en-US" dirty="0" smtClean="0"/>
              <a:t>do science, people do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3950"/>
            <a:ext cx="4768491" cy="381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28600" y="4248150"/>
            <a:ext cx="148398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Award Data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350"/>
            <a:ext cx="1483981" cy="923330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Transaction Data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66466" y="3055262"/>
            <a:ext cx="685800" cy="381000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63444" y="3671440"/>
            <a:ext cx="685800" cy="381000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813725" y="4552950"/>
            <a:ext cx="179261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200" y="1428750"/>
            <a:ext cx="1676401" cy="1200329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b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Census/ACS,</a:t>
            </a:r>
            <a:b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Bus. Register</a:t>
            </a:r>
            <a:b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813725" y="1962150"/>
            <a:ext cx="1792619" cy="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basic concept: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672A-F557-4EFB-8882-C442CB37704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4498521"/>
              </p:ext>
            </p:extLst>
          </p:nvPr>
        </p:nvGraphicFramePr>
        <p:xfrm>
          <a:off x="685800" y="1809750"/>
          <a:ext cx="8077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2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FFFF"/>
      </a:hlink>
      <a:folHlink>
        <a:srgbClr val="FFFFFF"/>
      </a:folHlink>
    </a:clrScheme>
    <a:fontScheme name="Custom 1">
      <a:majorFont>
        <a:latin typeface="Helvetic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26944</TotalTime>
  <Words>956</Words>
  <Application>Microsoft Office PowerPoint</Application>
  <PresentationFormat>On-screen Show (16:9)</PresentationFormat>
  <Paragraphs>250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What is the economic value of science?</vt:lpstr>
      <vt:lpstr>Start small: USDA science funding</vt:lpstr>
      <vt:lpstr>The problem is more general,  and the solution more important</vt:lpstr>
      <vt:lpstr>Focus of today’s talk</vt:lpstr>
      <vt:lpstr>PowerPoint Presentation</vt:lpstr>
      <vt:lpstr>Funding doesn’t do science, people do</vt:lpstr>
      <vt:lpstr>Funding doesn’t do science, people do</vt:lpstr>
      <vt:lpstr>The basic concept:</vt:lpstr>
      <vt:lpstr>The complicated concept:</vt:lpstr>
      <vt:lpstr>The basic concept:</vt:lpstr>
      <vt:lpstr>The IRIS/UMETRICS “Business Model”</vt:lpstr>
      <vt:lpstr>PowerPoint Presentation</vt:lpstr>
      <vt:lpstr>The basic concept:</vt:lpstr>
      <vt:lpstr>The basic concept:</vt:lpstr>
      <vt:lpstr>Topic 1: Machine learning for classification</vt:lpstr>
      <vt:lpstr>Topic 1: Machine learning for classification</vt:lpstr>
      <vt:lpstr>Topic 1: Machine learning for classification</vt:lpstr>
      <vt:lpstr>Topic 1: Machine learning for classification</vt:lpstr>
      <vt:lpstr>Topic 2: Record linking</vt:lpstr>
      <vt:lpstr>Topic 2: Record linking</vt:lpstr>
      <vt:lpstr>Topic 3: Working with PII</vt:lpstr>
      <vt:lpstr>Topic 3: Working with PII</vt:lpstr>
      <vt:lpstr>Finding: Food safety researchers earn less than peers, foreign-born less likely to work in US</vt:lpstr>
      <vt:lpstr>There is an active and growing research community around the IRIS/UMETRICS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 King</dc:creator>
  <cp:lastModifiedBy>John L. King</cp:lastModifiedBy>
  <cp:revision>360</cp:revision>
  <dcterms:created xsi:type="dcterms:W3CDTF">2016-08-18T19:09:07Z</dcterms:created>
  <dcterms:modified xsi:type="dcterms:W3CDTF">2018-03-12T06:41:42Z</dcterms:modified>
</cp:coreProperties>
</file>