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2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81813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D23"/>
    <a:srgbClr val="00416E"/>
    <a:srgbClr val="4E1B55"/>
    <a:srgbClr val="00A1BA"/>
    <a:srgbClr val="A2A5A2"/>
    <a:srgbClr val="C0167A"/>
    <a:srgbClr val="00B3D6"/>
    <a:srgbClr val="5EB345"/>
    <a:srgbClr val="EB8A2D"/>
    <a:srgbClr val="517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6395" autoAdjust="0"/>
  </p:normalViewPr>
  <p:slideViewPr>
    <p:cSldViewPr snapToGrid="0">
      <p:cViewPr varScale="1">
        <p:scale>
          <a:sx n="122" d="100"/>
          <a:sy n="122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25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3F7AB8E-8936-46EF-9B10-AFBB8121BDBF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873378-5F75-4739-BE9D-977099AA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00BB4B2-063C-4C5B-9172-E81B91B8F70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F5326AC-9001-496F-9D00-260968224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3E91-E608-460B-BF6A-8496A9BC6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8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45b3a0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45b3a098_0_0:notes"/>
          <p:cNvSpPr txBox="1">
            <a:spLocks noGrp="1"/>
          </p:cNvSpPr>
          <p:nvPr>
            <p:ph type="body" idx="1"/>
          </p:nvPr>
        </p:nvSpPr>
        <p:spPr>
          <a:xfrm>
            <a:off x="690571" y="4489387"/>
            <a:ext cx="5524567" cy="4253103"/>
          </a:xfrm>
          <a:prstGeom prst="rect">
            <a:avLst/>
          </a:prstGeom>
        </p:spPr>
        <p:txBody>
          <a:bodyPr spcFirstLastPara="1" wrap="square" lIns="93448" tIns="93448" rIns="93448" bIns="9344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03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rgbClr val="ED8B00"/>
              </a:gs>
              <a:gs pos="100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d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UC Davis Logo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3" y="5611439"/>
            <a:ext cx="3661517" cy="587749"/>
          </a:xfrm>
          <a:prstGeom prst="rect">
            <a:avLst/>
          </a:prstGeom>
        </p:spPr>
      </p:pic>
      <p:sp>
        <p:nvSpPr>
          <p:cNvPr id="7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99421"/>
            <a:ext cx="4318747" cy="127173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aseline="0"/>
            </a:lvl1pPr>
          </a:lstStyle>
          <a:p>
            <a:pPr lvl="0"/>
            <a:r>
              <a:rPr lang="en-US" dirty="0"/>
              <a:t>Instructor’s Name</a:t>
            </a:r>
          </a:p>
          <a:p>
            <a:pPr lvl="0"/>
            <a:r>
              <a:rPr lang="en-US" dirty="0"/>
              <a:t>Course,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 b="27143"/>
          <a:stretch/>
        </p:blipFill>
        <p:spPr>
          <a:xfrm>
            <a:off x="0" y="0"/>
            <a:ext cx="12192000" cy="4672013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1" y="-11923"/>
            <a:ext cx="12192000" cy="4678327"/>
          </a:xfrm>
          <a:prstGeom prst="rect">
            <a:avLst/>
          </a:prstGeom>
          <a:gradFill flip="none" rotWithShape="1">
            <a:gsLst>
              <a:gs pos="0">
                <a:srgbClr val="4E1B55">
                  <a:lumMod val="94000"/>
                </a:srgbClr>
              </a:gs>
              <a:gs pos="100000">
                <a:srgbClr val="00A1BA">
                  <a:alpha val="26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dirty="0" smtClean="0"/>
              <a:t>TECHNOLOGY AND INFORMATION MANAGEMENT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60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o_Text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3679979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2"/>
          <p:cNvSpPr>
            <a:spLocks noGrp="1"/>
          </p:cNvSpPr>
          <p:nvPr>
            <p:ph idx="10"/>
          </p:nvPr>
        </p:nvSpPr>
        <p:spPr>
          <a:xfrm>
            <a:off x="1145297" y="4027648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t_text_car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2716237"/>
            <a:ext cx="11037605" cy="142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4718403"/>
            <a:ext cx="11037605" cy="1562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7198" y="576641"/>
            <a:ext cx="11037605" cy="1562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9900292" cy="101699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1145297" y="2920504"/>
            <a:ext cx="9900292" cy="101699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3"/>
          <p:cNvSpPr>
            <a:spLocks noGrp="1"/>
          </p:cNvSpPr>
          <p:nvPr>
            <p:ph idx="11"/>
          </p:nvPr>
        </p:nvSpPr>
        <p:spPr>
          <a:xfrm>
            <a:off x="1145297" y="4991386"/>
            <a:ext cx="9900292" cy="101699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1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t_Text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46977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3679976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Text 1"/>
          <p:cNvSpPr>
            <a:spLocks noGrp="1"/>
          </p:cNvSpPr>
          <p:nvPr>
            <p:ph idx="11"/>
          </p:nvPr>
        </p:nvSpPr>
        <p:spPr>
          <a:xfrm>
            <a:off x="1145297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Text 2"/>
          <p:cNvSpPr>
            <a:spLocks noGrp="1"/>
          </p:cNvSpPr>
          <p:nvPr>
            <p:ph idx="12"/>
          </p:nvPr>
        </p:nvSpPr>
        <p:spPr>
          <a:xfrm>
            <a:off x="6915633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7" name="Text 3"/>
          <p:cNvSpPr>
            <a:spLocks noGrp="1"/>
          </p:cNvSpPr>
          <p:nvPr>
            <p:ph idx="1"/>
          </p:nvPr>
        </p:nvSpPr>
        <p:spPr>
          <a:xfrm>
            <a:off x="1145297" y="4027645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07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t_Text_Car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46977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2" name="Text 2"/>
          <p:cNvSpPr>
            <a:spLocks noGrp="1"/>
          </p:cNvSpPr>
          <p:nvPr>
            <p:ph idx="11"/>
          </p:nvPr>
        </p:nvSpPr>
        <p:spPr>
          <a:xfrm>
            <a:off x="1145297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Text 3"/>
          <p:cNvSpPr>
            <a:spLocks noGrp="1"/>
          </p:cNvSpPr>
          <p:nvPr>
            <p:ph idx="12"/>
          </p:nvPr>
        </p:nvSpPr>
        <p:spPr>
          <a:xfrm>
            <a:off x="6915633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63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_Text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46977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46977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0" name="Text 2"/>
          <p:cNvSpPr>
            <a:spLocks noGrp="1"/>
          </p:cNvSpPr>
          <p:nvPr>
            <p:ph idx="10"/>
          </p:nvPr>
        </p:nvSpPr>
        <p:spPr>
          <a:xfrm>
            <a:off x="6915633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2" name="Text 3"/>
          <p:cNvSpPr>
            <a:spLocks noGrp="1"/>
          </p:cNvSpPr>
          <p:nvPr>
            <p:ph idx="11"/>
          </p:nvPr>
        </p:nvSpPr>
        <p:spPr>
          <a:xfrm>
            <a:off x="1145297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Text 4"/>
          <p:cNvSpPr>
            <a:spLocks noGrp="1"/>
          </p:cNvSpPr>
          <p:nvPr>
            <p:ph idx="12"/>
          </p:nvPr>
        </p:nvSpPr>
        <p:spPr>
          <a:xfrm>
            <a:off x="6915633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54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7198" y="4752762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2664703"/>
            <a:ext cx="11037605" cy="1528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Orang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4752763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266470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rang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Shadow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303" y="4752759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dow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303" y="266470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dow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"/>
          <p:cNvSpPr txBox="1"/>
          <p:nvPr userDrawn="1"/>
        </p:nvSpPr>
        <p:spPr>
          <a:xfrm>
            <a:off x="573922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2"/>
          <p:cNvSpPr txBox="1"/>
          <p:nvPr userDrawn="1"/>
        </p:nvSpPr>
        <p:spPr>
          <a:xfrm>
            <a:off x="573922" y="2704820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2680763" y="292050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3"/>
          <p:cNvSpPr txBox="1"/>
          <p:nvPr userDrawn="1"/>
        </p:nvSpPr>
        <p:spPr>
          <a:xfrm>
            <a:off x="573922" y="4784198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22" name="Text 3"/>
          <p:cNvSpPr>
            <a:spLocks noGrp="1"/>
          </p:cNvSpPr>
          <p:nvPr>
            <p:ph idx="11"/>
          </p:nvPr>
        </p:nvSpPr>
        <p:spPr>
          <a:xfrm>
            <a:off x="2680764" y="502574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1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6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7198" y="4752762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2664703"/>
            <a:ext cx="11037605" cy="1528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Orang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4752763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266470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rang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Shadow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303" y="4752759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dow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303" y="266470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dow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"/>
          <p:cNvSpPr txBox="1"/>
          <p:nvPr userDrawn="1"/>
        </p:nvSpPr>
        <p:spPr>
          <a:xfrm>
            <a:off x="586295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5"/>
          <p:cNvSpPr txBox="1"/>
          <p:nvPr userDrawn="1"/>
        </p:nvSpPr>
        <p:spPr>
          <a:xfrm>
            <a:off x="586295" y="2704820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2680763" y="292050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6"/>
          <p:cNvSpPr txBox="1"/>
          <p:nvPr userDrawn="1"/>
        </p:nvSpPr>
        <p:spPr>
          <a:xfrm>
            <a:off x="586295" y="4795113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22" name="Text 3"/>
          <p:cNvSpPr>
            <a:spLocks noGrp="1"/>
          </p:cNvSpPr>
          <p:nvPr>
            <p:ph idx="11"/>
          </p:nvPr>
        </p:nvSpPr>
        <p:spPr>
          <a:xfrm>
            <a:off x="2680764" y="502574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43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5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2664703"/>
            <a:ext cx="11037605" cy="1528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Orang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266470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rang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Shadow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303" y="266470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dow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"/>
          <p:cNvSpPr txBox="1"/>
          <p:nvPr userDrawn="1"/>
        </p:nvSpPr>
        <p:spPr>
          <a:xfrm>
            <a:off x="575037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5"/>
          <p:cNvSpPr txBox="1"/>
          <p:nvPr userDrawn="1"/>
        </p:nvSpPr>
        <p:spPr>
          <a:xfrm>
            <a:off x="586295" y="2704820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2680763" y="292050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46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Orang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Shad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"/>
          <p:cNvSpPr txBox="1"/>
          <p:nvPr userDrawn="1"/>
        </p:nvSpPr>
        <p:spPr>
          <a:xfrm>
            <a:off x="575037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7" name="Text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6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d_Colors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Bottom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595582"/>
            <a:ext cx="12192000" cy="126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White Top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227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77755" y="882903"/>
            <a:ext cx="5782102" cy="1065008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7755" y="2647669"/>
            <a:ext cx="5782102" cy="256122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"/>
          <p:cNvSpPr>
            <a:spLocks noGrp="1"/>
          </p:cNvSpPr>
          <p:nvPr>
            <p:ph type="pic" sz="quarter" idx="10"/>
          </p:nvPr>
        </p:nvSpPr>
        <p:spPr>
          <a:xfrm>
            <a:off x="6937612" y="454925"/>
            <a:ext cx="4676633" cy="6403075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91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rgbClr val="ED8B00"/>
              </a:gs>
              <a:gs pos="100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d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UC Davis Logo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3" y="5611439"/>
            <a:ext cx="3661517" cy="587749"/>
          </a:xfrm>
          <a:prstGeom prst="rect">
            <a:avLst/>
          </a:prstGeom>
        </p:spPr>
      </p:pic>
      <p:sp>
        <p:nvSpPr>
          <p:cNvPr id="7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99421"/>
            <a:ext cx="4318747" cy="127173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aseline="0"/>
            </a:lvl1pPr>
          </a:lstStyle>
          <a:p>
            <a:pPr lvl="0"/>
            <a:r>
              <a:rPr lang="en-US" dirty="0"/>
              <a:t>Instructor’s Name</a:t>
            </a:r>
          </a:p>
          <a:p>
            <a:pPr lvl="0"/>
            <a:r>
              <a:rPr lang="en-US" dirty="0"/>
              <a:t>Course,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 b="27143"/>
          <a:stretch/>
        </p:blipFill>
        <p:spPr>
          <a:xfrm>
            <a:off x="0" y="0"/>
            <a:ext cx="12192000" cy="467201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678327"/>
          </a:xfrm>
          <a:prstGeom prst="rect">
            <a:avLst/>
          </a:prstGeom>
          <a:gradFill flip="none" rotWithShape="1">
            <a:gsLst>
              <a:gs pos="100000">
                <a:srgbClr val="00416E">
                  <a:lumMod val="97000"/>
                  <a:lumOff val="3000"/>
                  <a:alpha val="68000"/>
                </a:srgbClr>
              </a:gs>
              <a:gs pos="0">
                <a:srgbClr val="D6AD23">
                  <a:alpha val="47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dirty="0" smtClean="0"/>
              <a:t>TECHNOLOGY AND INFORMATION MANAGEMENT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43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d_Colors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Bottom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595582"/>
            <a:ext cx="12192000" cy="126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White Top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227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832143" y="882903"/>
            <a:ext cx="5782102" cy="1065008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832143" y="2647669"/>
            <a:ext cx="5782102" cy="256122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"/>
          <p:cNvSpPr>
            <a:spLocks noGrp="1"/>
          </p:cNvSpPr>
          <p:nvPr>
            <p:ph type="pic" sz="quarter" idx="10"/>
          </p:nvPr>
        </p:nvSpPr>
        <p:spPr>
          <a:xfrm>
            <a:off x="577755" y="454925"/>
            <a:ext cx="4676633" cy="6403075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0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eav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7" name="Picture"/>
          <p:cNvSpPr>
            <a:spLocks noGrp="1"/>
          </p:cNvSpPr>
          <p:nvPr>
            <p:ph type="pic" sz="quarter" idx="13"/>
          </p:nvPr>
        </p:nvSpPr>
        <p:spPr>
          <a:xfrm>
            <a:off x="576641" y="501954"/>
            <a:ext cx="11038716" cy="5836934"/>
          </a:xfrm>
          <a:custGeom>
            <a:avLst/>
            <a:gdLst>
              <a:gd name="connsiteX0" fmla="*/ 5083313 w 11038716"/>
              <a:gd name="connsiteY0" fmla="*/ 0 h 5836934"/>
              <a:gd name="connsiteX1" fmla="*/ 7955234 w 11038716"/>
              <a:gd name="connsiteY1" fmla="*/ 0 h 5836934"/>
              <a:gd name="connsiteX2" fmla="*/ 8743437 w 11038716"/>
              <a:gd name="connsiteY2" fmla="*/ 0 h 5836934"/>
              <a:gd name="connsiteX3" fmla="*/ 11038716 w 11038716"/>
              <a:gd name="connsiteY3" fmla="*/ 0 h 5836934"/>
              <a:gd name="connsiteX4" fmla="*/ 11038716 w 11038716"/>
              <a:gd name="connsiteY4" fmla="*/ 5836934 h 5836934"/>
              <a:gd name="connsiteX5" fmla="*/ 8743437 w 11038716"/>
              <a:gd name="connsiteY5" fmla="*/ 5836934 h 5836934"/>
              <a:gd name="connsiteX6" fmla="*/ 8498776 w 11038716"/>
              <a:gd name="connsiteY6" fmla="*/ 5836934 h 5836934"/>
              <a:gd name="connsiteX7" fmla="*/ 5626855 w 11038716"/>
              <a:gd name="connsiteY7" fmla="*/ 5836934 h 5836934"/>
              <a:gd name="connsiteX8" fmla="*/ 0 w 11038716"/>
              <a:gd name="connsiteY8" fmla="*/ 0 h 5836934"/>
              <a:gd name="connsiteX9" fmla="*/ 1052413 w 11038716"/>
              <a:gd name="connsiteY9" fmla="*/ 0 h 5836934"/>
              <a:gd name="connsiteX10" fmla="*/ 1595955 w 11038716"/>
              <a:gd name="connsiteY10" fmla="*/ 5836934 h 5836934"/>
              <a:gd name="connsiteX11" fmla="*/ 0 w 11038716"/>
              <a:gd name="connsiteY11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38716" h="5836934">
                <a:moveTo>
                  <a:pt x="5083313" y="0"/>
                </a:moveTo>
                <a:lnTo>
                  <a:pt x="7955234" y="0"/>
                </a:lnTo>
                <a:lnTo>
                  <a:pt x="8743437" y="0"/>
                </a:lnTo>
                <a:lnTo>
                  <a:pt x="11038716" y="0"/>
                </a:lnTo>
                <a:lnTo>
                  <a:pt x="11038716" y="5836934"/>
                </a:lnTo>
                <a:lnTo>
                  <a:pt x="8743437" y="5836934"/>
                </a:lnTo>
                <a:lnTo>
                  <a:pt x="8498776" y="5836934"/>
                </a:lnTo>
                <a:lnTo>
                  <a:pt x="5626855" y="5836934"/>
                </a:lnTo>
                <a:close/>
                <a:moveTo>
                  <a:pt x="0" y="0"/>
                </a:moveTo>
                <a:lnTo>
                  <a:pt x="1052413" y="0"/>
                </a:lnTo>
                <a:lnTo>
                  <a:pt x="1595955" y="5836934"/>
                </a:lnTo>
                <a:lnTo>
                  <a:pt x="0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2380901" y="1147907"/>
            <a:ext cx="2910716" cy="157880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2380901" y="3124889"/>
            <a:ext cx="2910716" cy="222656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8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eav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640642" y="998488"/>
            <a:ext cx="2910716" cy="157880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4640642" y="2975470"/>
            <a:ext cx="2910716" cy="27679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Picture 1"/>
          <p:cNvSpPr>
            <a:spLocks noGrp="1"/>
          </p:cNvSpPr>
          <p:nvPr>
            <p:ph type="pic" sz="quarter" idx="10"/>
          </p:nvPr>
        </p:nvSpPr>
        <p:spPr>
          <a:xfrm>
            <a:off x="576642" y="501954"/>
            <a:ext cx="3660091" cy="5836934"/>
          </a:xfrm>
          <a:custGeom>
            <a:avLst/>
            <a:gdLst>
              <a:gd name="connsiteX0" fmla="*/ 0 w 3660091"/>
              <a:gd name="connsiteY0" fmla="*/ 0 h 5836934"/>
              <a:gd name="connsiteX1" fmla="*/ 3116549 w 3660091"/>
              <a:gd name="connsiteY1" fmla="*/ 0 h 5836934"/>
              <a:gd name="connsiteX2" fmla="*/ 3660091 w 3660091"/>
              <a:gd name="connsiteY2" fmla="*/ 5836934 h 5836934"/>
              <a:gd name="connsiteX3" fmla="*/ 0 w 3660091"/>
              <a:gd name="connsiteY3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091" h="5836934">
                <a:moveTo>
                  <a:pt x="0" y="0"/>
                </a:moveTo>
                <a:lnTo>
                  <a:pt x="3116549" y="0"/>
                </a:lnTo>
                <a:lnTo>
                  <a:pt x="3660091" y="5836934"/>
                </a:lnTo>
                <a:lnTo>
                  <a:pt x="0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2"/>
          <p:cNvSpPr>
            <a:spLocks noGrp="1"/>
          </p:cNvSpPr>
          <p:nvPr>
            <p:ph type="pic" sz="quarter" idx="11"/>
          </p:nvPr>
        </p:nvSpPr>
        <p:spPr>
          <a:xfrm>
            <a:off x="7955234" y="501954"/>
            <a:ext cx="3660124" cy="5836934"/>
          </a:xfrm>
          <a:custGeom>
            <a:avLst/>
            <a:gdLst>
              <a:gd name="connsiteX0" fmla="*/ 0 w 3660124"/>
              <a:gd name="connsiteY0" fmla="*/ 0 h 5836934"/>
              <a:gd name="connsiteX1" fmla="*/ 3660124 w 3660124"/>
              <a:gd name="connsiteY1" fmla="*/ 0 h 5836934"/>
              <a:gd name="connsiteX2" fmla="*/ 3660124 w 3660124"/>
              <a:gd name="connsiteY2" fmla="*/ 5836934 h 5836934"/>
              <a:gd name="connsiteX3" fmla="*/ 543542 w 3660124"/>
              <a:gd name="connsiteY3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124" h="5836934">
                <a:moveTo>
                  <a:pt x="0" y="0"/>
                </a:moveTo>
                <a:lnTo>
                  <a:pt x="3660124" y="0"/>
                </a:lnTo>
                <a:lnTo>
                  <a:pt x="3660124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77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Picture 4"/>
          <p:cNvSpPr>
            <a:spLocks noGrp="1"/>
          </p:cNvSpPr>
          <p:nvPr>
            <p:ph type="pic" sz="quarter" idx="12"/>
          </p:nvPr>
        </p:nvSpPr>
        <p:spPr>
          <a:xfrm>
            <a:off x="9708376" y="501954"/>
            <a:ext cx="1906982" cy="5836934"/>
          </a:xfrm>
          <a:custGeom>
            <a:avLst/>
            <a:gdLst>
              <a:gd name="connsiteX0" fmla="*/ 0 w 1906982"/>
              <a:gd name="connsiteY0" fmla="*/ 0 h 5836934"/>
              <a:gd name="connsiteX1" fmla="*/ 1906982 w 1906982"/>
              <a:gd name="connsiteY1" fmla="*/ 0 h 5836934"/>
              <a:gd name="connsiteX2" fmla="*/ 1906982 w 1906982"/>
              <a:gd name="connsiteY2" fmla="*/ 5836934 h 5836934"/>
              <a:gd name="connsiteX3" fmla="*/ 1007927 w 1906982"/>
              <a:gd name="connsiteY3" fmla="*/ 5836934 h 5836934"/>
              <a:gd name="connsiteX4" fmla="*/ 1007894 w 1906982"/>
              <a:gd name="connsiteY4" fmla="*/ 5836580 h 5836934"/>
              <a:gd name="connsiteX5" fmla="*/ 543509 w 1906982"/>
              <a:gd name="connsiteY5" fmla="*/ 5836580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982" h="5836934">
                <a:moveTo>
                  <a:pt x="0" y="0"/>
                </a:moveTo>
                <a:lnTo>
                  <a:pt x="1906982" y="0"/>
                </a:lnTo>
                <a:lnTo>
                  <a:pt x="1906982" y="5836934"/>
                </a:lnTo>
                <a:lnTo>
                  <a:pt x="1007927" y="5836934"/>
                </a:lnTo>
                <a:lnTo>
                  <a:pt x="1007894" y="5836580"/>
                </a:lnTo>
                <a:lnTo>
                  <a:pt x="543509" y="5836580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3"/>
          <p:cNvSpPr>
            <a:spLocks noGrp="1"/>
          </p:cNvSpPr>
          <p:nvPr>
            <p:ph type="pic" sz="quarter" idx="13"/>
          </p:nvPr>
        </p:nvSpPr>
        <p:spPr>
          <a:xfrm>
            <a:off x="7954439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2"/>
          <p:cNvSpPr>
            <a:spLocks noGrp="1"/>
          </p:cNvSpPr>
          <p:nvPr>
            <p:ph type="pic" sz="quarter" idx="14"/>
          </p:nvPr>
        </p:nvSpPr>
        <p:spPr>
          <a:xfrm>
            <a:off x="6200502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1"/>
          <p:cNvSpPr>
            <a:spLocks noGrp="1"/>
          </p:cNvSpPr>
          <p:nvPr>
            <p:ph type="pic" sz="quarter" idx="15"/>
          </p:nvPr>
        </p:nvSpPr>
        <p:spPr>
          <a:xfrm>
            <a:off x="4446565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Title"/>
          <p:cNvSpPr>
            <a:spLocks noGrp="1"/>
          </p:cNvSpPr>
          <p:nvPr>
            <p:ph type="title"/>
          </p:nvPr>
        </p:nvSpPr>
        <p:spPr>
          <a:xfrm>
            <a:off x="1153284" y="962636"/>
            <a:ext cx="2910716" cy="157880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"/>
          <p:cNvSpPr>
            <a:spLocks noGrp="1"/>
          </p:cNvSpPr>
          <p:nvPr>
            <p:ph idx="1"/>
          </p:nvPr>
        </p:nvSpPr>
        <p:spPr>
          <a:xfrm>
            <a:off x="1153284" y="2939618"/>
            <a:ext cx="2910716" cy="262447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05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rds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0539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18782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482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Picture 3"/>
          <p:cNvSpPr>
            <a:spLocks noGrp="1"/>
          </p:cNvSpPr>
          <p:nvPr>
            <p:ph type="pic" sz="quarter" idx="11"/>
          </p:nvPr>
        </p:nvSpPr>
        <p:spPr>
          <a:xfrm>
            <a:off x="8305391" y="1982440"/>
            <a:ext cx="3376492" cy="248231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2"/>
          <p:cNvSpPr>
            <a:spLocks noGrp="1"/>
          </p:cNvSpPr>
          <p:nvPr>
            <p:ph type="pic" sz="quarter" idx="13"/>
          </p:nvPr>
        </p:nvSpPr>
        <p:spPr>
          <a:xfrm>
            <a:off x="4418782" y="1982440"/>
            <a:ext cx="3376492" cy="248231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1"/>
          <p:cNvSpPr>
            <a:spLocks noGrp="1"/>
          </p:cNvSpPr>
          <p:nvPr>
            <p:ph type="pic" sz="quarter" idx="10"/>
          </p:nvPr>
        </p:nvSpPr>
        <p:spPr>
          <a:xfrm>
            <a:off x="504821" y="1982440"/>
            <a:ext cx="3376492" cy="248231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1"/>
            <a:ext cx="12192000" cy="139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1" y="530223"/>
            <a:ext cx="11177062" cy="76780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1"/>
          <p:cNvSpPr>
            <a:spLocks noGrp="1"/>
          </p:cNvSpPr>
          <p:nvPr>
            <p:ph idx="1"/>
          </p:nvPr>
        </p:nvSpPr>
        <p:spPr>
          <a:xfrm>
            <a:off x="840957" y="4768406"/>
            <a:ext cx="2695302" cy="121359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2"/>
          <p:cNvSpPr>
            <a:spLocks noGrp="1"/>
          </p:cNvSpPr>
          <p:nvPr>
            <p:ph idx="14"/>
          </p:nvPr>
        </p:nvSpPr>
        <p:spPr>
          <a:xfrm>
            <a:off x="4754918" y="4768406"/>
            <a:ext cx="2695302" cy="121359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3"/>
          <p:cNvSpPr>
            <a:spLocks noGrp="1"/>
          </p:cNvSpPr>
          <p:nvPr>
            <p:ph idx="12"/>
          </p:nvPr>
        </p:nvSpPr>
        <p:spPr>
          <a:xfrm>
            <a:off x="8641527" y="4768406"/>
            <a:ext cx="2695302" cy="121359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97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rds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05391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18782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4821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Picture 3"/>
          <p:cNvSpPr>
            <a:spLocks noGrp="1"/>
          </p:cNvSpPr>
          <p:nvPr>
            <p:ph type="pic" sz="quarter" idx="11"/>
          </p:nvPr>
        </p:nvSpPr>
        <p:spPr>
          <a:xfrm>
            <a:off x="8305391" y="501953"/>
            <a:ext cx="3376492" cy="3551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2"/>
          <p:cNvSpPr>
            <a:spLocks noGrp="1"/>
          </p:cNvSpPr>
          <p:nvPr>
            <p:ph type="pic" sz="quarter" idx="13"/>
          </p:nvPr>
        </p:nvSpPr>
        <p:spPr>
          <a:xfrm>
            <a:off x="4418782" y="501953"/>
            <a:ext cx="3376492" cy="3551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1"/>
          <p:cNvSpPr>
            <a:spLocks noGrp="1"/>
          </p:cNvSpPr>
          <p:nvPr>
            <p:ph type="pic" sz="quarter" idx="10"/>
          </p:nvPr>
        </p:nvSpPr>
        <p:spPr>
          <a:xfrm>
            <a:off x="504821" y="501953"/>
            <a:ext cx="3376492" cy="3551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1"/>
          <p:cNvSpPr>
            <a:spLocks noGrp="1"/>
          </p:cNvSpPr>
          <p:nvPr>
            <p:ph idx="1"/>
          </p:nvPr>
        </p:nvSpPr>
        <p:spPr>
          <a:xfrm>
            <a:off x="840957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2"/>
          <p:cNvSpPr>
            <a:spLocks noGrp="1"/>
          </p:cNvSpPr>
          <p:nvPr>
            <p:ph idx="14"/>
          </p:nvPr>
        </p:nvSpPr>
        <p:spPr>
          <a:xfrm>
            <a:off x="4754918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3"/>
          <p:cNvSpPr>
            <a:spLocks noGrp="1"/>
          </p:cNvSpPr>
          <p:nvPr>
            <p:ph idx="12"/>
          </p:nvPr>
        </p:nvSpPr>
        <p:spPr>
          <a:xfrm>
            <a:off x="8641527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0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or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449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Scree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/>
          <a:stretch/>
        </p:blipFill>
        <p:spPr>
          <a:xfrm>
            <a:off x="664332" y="1"/>
            <a:ext cx="10863335" cy="6391057"/>
          </a:xfrm>
          <a:prstGeom prst="rect">
            <a:avLst/>
          </a:prstGeom>
          <a:effectLst>
            <a:outerShdw blurRad="63500" dist="76200" dir="2700000" algn="tl" rotWithShape="0">
              <a:prstClr val="black">
                <a:alpha val="28000"/>
              </a:prstClr>
            </a:outerShdw>
          </a:effectLst>
        </p:spPr>
      </p:pic>
      <p:sp>
        <p:nvSpPr>
          <p:cNvPr id="14" name="Picture"/>
          <p:cNvSpPr>
            <a:spLocks noGrp="1"/>
          </p:cNvSpPr>
          <p:nvPr>
            <p:ph type="pic" sz="quarter" idx="10"/>
          </p:nvPr>
        </p:nvSpPr>
        <p:spPr>
          <a:xfrm>
            <a:off x="1527992" y="283875"/>
            <a:ext cx="9270941" cy="552722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13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449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" name="Laptop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16780" r="9819"/>
          <a:stretch/>
        </p:blipFill>
        <p:spPr>
          <a:xfrm>
            <a:off x="227464" y="118281"/>
            <a:ext cx="11650638" cy="6739718"/>
          </a:xfrm>
          <a:prstGeom prst="rect">
            <a:avLst/>
          </a:prstGeom>
          <a:effectLst>
            <a:outerShdw blurRad="177800" dist="1524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1" name="White"/>
          <p:cNvSpPr/>
          <p:nvPr userDrawn="1"/>
        </p:nvSpPr>
        <p:spPr>
          <a:xfrm>
            <a:off x="1797968" y="959731"/>
            <a:ext cx="8596063" cy="500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Picture"/>
          <p:cNvSpPr>
            <a:spLocks noGrp="1"/>
          </p:cNvSpPr>
          <p:nvPr>
            <p:ph type="pic" sz="quarter" idx="10"/>
          </p:nvPr>
        </p:nvSpPr>
        <p:spPr>
          <a:xfrm>
            <a:off x="1797967" y="932887"/>
            <a:ext cx="8596063" cy="5093839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1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66321"/>
            <a:ext cx="12192000" cy="229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Table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187866"/>
            <a:ext cx="9504941" cy="6670134"/>
          </a:xfrm>
          <a:prstGeom prst="rect">
            <a:avLst/>
          </a:prstGeom>
          <a:effectLst>
            <a:outerShdw blurRad="317500" dist="1905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8" name="Picture"/>
          <p:cNvSpPr>
            <a:spLocks noGrp="1"/>
          </p:cNvSpPr>
          <p:nvPr>
            <p:ph type="pic" sz="quarter" idx="10"/>
          </p:nvPr>
        </p:nvSpPr>
        <p:spPr>
          <a:xfrm>
            <a:off x="3170384" y="713182"/>
            <a:ext cx="5714310" cy="4299396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"/>
          <p:cNvSpPr>
            <a:spLocks noGrp="1"/>
          </p:cNvSpPr>
          <p:nvPr>
            <p:ph idx="1"/>
          </p:nvPr>
        </p:nvSpPr>
        <p:spPr>
          <a:xfrm>
            <a:off x="3315695" y="5844142"/>
            <a:ext cx="5421598" cy="64590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71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 w 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015950"/>
            <a:ext cx="12192000" cy="5842050"/>
          </a:xfrm>
          <a:custGeom>
            <a:avLst/>
            <a:gdLst>
              <a:gd name="connsiteX0" fmla="*/ 12192000 w 12192000"/>
              <a:gd name="connsiteY0" fmla="*/ 0 h 5842050"/>
              <a:gd name="connsiteX1" fmla="*/ 12192000 w 12192000"/>
              <a:gd name="connsiteY1" fmla="*/ 414348 h 5842050"/>
              <a:gd name="connsiteX2" fmla="*/ 4402981 w 12192000"/>
              <a:gd name="connsiteY2" fmla="*/ 5842050 h 5842050"/>
              <a:gd name="connsiteX3" fmla="*/ 0 w 12192000"/>
              <a:gd name="connsiteY3" fmla="*/ 5842050 h 5842050"/>
              <a:gd name="connsiteX4" fmla="*/ 0 w 12192000"/>
              <a:gd name="connsiteY4" fmla="*/ 1943374 h 58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2050">
                <a:moveTo>
                  <a:pt x="12192000" y="0"/>
                </a:moveTo>
                <a:lnTo>
                  <a:pt x="12192000" y="414348"/>
                </a:lnTo>
                <a:lnTo>
                  <a:pt x="4402981" y="5842050"/>
                </a:lnTo>
                <a:lnTo>
                  <a:pt x="0" y="5842050"/>
                </a:lnTo>
                <a:lnTo>
                  <a:pt x="0" y="1943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27000" dist="508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able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726">
            <a:off x="4366036" y="400850"/>
            <a:ext cx="8331795" cy="5846874"/>
          </a:xfrm>
          <a:prstGeom prst="rect">
            <a:avLst/>
          </a:prstGeom>
          <a:effectLst>
            <a:outerShdw blurRad="190500" dist="520700" dir="4800000" algn="t" rotWithShape="0">
              <a:prstClr val="black">
                <a:alpha val="20000"/>
              </a:prstClr>
            </a:outerShdw>
          </a:effectLst>
        </p:spPr>
      </p:pic>
      <p:sp>
        <p:nvSpPr>
          <p:cNvPr id="8" name="Picture"/>
          <p:cNvSpPr>
            <a:spLocks noGrp="1"/>
          </p:cNvSpPr>
          <p:nvPr>
            <p:ph type="pic" sz="quarter" idx="10"/>
          </p:nvPr>
        </p:nvSpPr>
        <p:spPr>
          <a:xfrm rot="20573726">
            <a:off x="5899600" y="862295"/>
            <a:ext cx="5034168" cy="3787662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581943" y="295102"/>
            <a:ext cx="3785341" cy="187294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Proxima Nova Extrabol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"/>
          <p:cNvSpPr>
            <a:spLocks noGrp="1"/>
          </p:cNvSpPr>
          <p:nvPr>
            <p:ph idx="1"/>
          </p:nvPr>
        </p:nvSpPr>
        <p:spPr>
          <a:xfrm>
            <a:off x="581943" y="3098235"/>
            <a:ext cx="3785341" cy="32380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75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790699"/>
            <a:ext cx="10515600" cy="4395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59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_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Bottom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595582"/>
            <a:ext cx="12192000" cy="126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White Top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227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1946094" y="758625"/>
            <a:ext cx="9668151" cy="1065008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ED8B00"/>
                </a:solidFill>
              </a:defRPr>
            </a:lvl1pPr>
          </a:lstStyle>
          <a:p>
            <a:r>
              <a:rPr lang="en-US" dirty="0"/>
              <a:t>Key Idea</a:t>
            </a:r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7756" y="2647669"/>
            <a:ext cx="11036490" cy="256122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Lightbul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7" y="672903"/>
            <a:ext cx="1168068" cy="121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54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52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1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41446" y="0"/>
            <a:ext cx="11109109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03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1"/>
            <a:ext cx="12192000" cy="139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1" y="530223"/>
            <a:ext cx="11177062" cy="76780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"/>
          <p:cNvSpPr>
            <a:spLocks noGrp="1"/>
          </p:cNvSpPr>
          <p:nvPr>
            <p:ph type="pic" sz="quarter" idx="10"/>
          </p:nvPr>
        </p:nvSpPr>
        <p:spPr>
          <a:xfrm>
            <a:off x="504821" y="1897441"/>
            <a:ext cx="11109110" cy="4455737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71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"/>
          <p:cNvSpPr>
            <a:spLocks noGrp="1"/>
          </p:cNvSpPr>
          <p:nvPr>
            <p:ph type="pic" sz="quarter" idx="10"/>
          </p:nvPr>
        </p:nvSpPr>
        <p:spPr>
          <a:xfrm>
            <a:off x="504821" y="502692"/>
            <a:ext cx="11109110" cy="5850487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927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left_Pic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4731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Picture"/>
          <p:cNvSpPr>
            <a:spLocks noGrp="1"/>
          </p:cNvSpPr>
          <p:nvPr>
            <p:ph type="pic" sz="quarter" idx="10"/>
          </p:nvPr>
        </p:nvSpPr>
        <p:spPr>
          <a:xfrm>
            <a:off x="5307866" y="501954"/>
            <a:ext cx="6307492" cy="5837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317500" dist="63500" dir="16200000" algn="ctr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76642" y="501954"/>
            <a:ext cx="3577940" cy="1578803"/>
          </a:xfrm>
        </p:spPr>
        <p:txBody>
          <a:bodyPr anchor="b">
            <a:noAutofit/>
          </a:bodyPr>
          <a:lstStyle>
            <a:lvl1pPr algn="l">
              <a:tabLst>
                <a:tab pos="1828800" algn="l"/>
              </a:tabLst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6642" y="2478936"/>
            <a:ext cx="3577940" cy="316361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08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_left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60776" y="0"/>
            <a:ext cx="4731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8037418" y="501954"/>
            <a:ext cx="3577940" cy="1578803"/>
          </a:xfrm>
        </p:spPr>
        <p:txBody>
          <a:bodyPr anchor="b">
            <a:noAutofit/>
          </a:bodyPr>
          <a:lstStyle>
            <a:lvl1pPr algn="l">
              <a:tabLst>
                <a:tab pos="1828800" algn="l"/>
              </a:tabLst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8037418" y="2478936"/>
            <a:ext cx="3577940" cy="316361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"/>
          <p:cNvSpPr>
            <a:spLocks noGrp="1"/>
          </p:cNvSpPr>
          <p:nvPr>
            <p:ph type="pic" sz="quarter" idx="10"/>
          </p:nvPr>
        </p:nvSpPr>
        <p:spPr>
          <a:xfrm>
            <a:off x="576642" y="501954"/>
            <a:ext cx="6307492" cy="5837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317500" dist="63500" dir="16200000" algn="ctr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62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images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3679979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6677187" y="849623"/>
            <a:ext cx="4368401" cy="198073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2"/>
          <p:cNvSpPr>
            <a:spLocks noGrp="1"/>
          </p:cNvSpPr>
          <p:nvPr>
            <p:ph idx="10"/>
          </p:nvPr>
        </p:nvSpPr>
        <p:spPr>
          <a:xfrm>
            <a:off x="6678304" y="4027648"/>
            <a:ext cx="4367284" cy="198073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2"/>
          <p:cNvSpPr>
            <a:spLocks noGrp="1"/>
          </p:cNvSpPr>
          <p:nvPr>
            <p:ph type="pic" sz="quarter" idx="12"/>
          </p:nvPr>
        </p:nvSpPr>
        <p:spPr>
          <a:xfrm>
            <a:off x="571533" y="3679979"/>
            <a:ext cx="5523910" cy="2676069"/>
          </a:xfrm>
          <a:pattFill prst="dkDnDiag">
            <a:fgClr>
              <a:schemeClr val="tx2"/>
            </a:fgClr>
            <a:bgClr>
              <a:schemeClr val="bg1"/>
            </a:bgClr>
          </a:pattFill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Picture 1"/>
          <p:cNvSpPr>
            <a:spLocks noGrp="1"/>
          </p:cNvSpPr>
          <p:nvPr>
            <p:ph type="pic" sz="quarter" idx="11"/>
          </p:nvPr>
        </p:nvSpPr>
        <p:spPr>
          <a:xfrm>
            <a:off x="576639" y="501953"/>
            <a:ext cx="5523910" cy="2676069"/>
          </a:xfrm>
          <a:pattFill prst="dkDnDiag">
            <a:fgClr>
              <a:schemeClr val="tx2"/>
            </a:fgClr>
            <a:bgClr>
              <a:schemeClr val="bg1"/>
            </a:bgClr>
          </a:pattFill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35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tags r:id="rId34"/>
    </p:custDataLst>
    <p:extLst>
      <p:ext uri="{BB962C8B-B14F-4D97-AF65-F5344CB8AC3E}">
        <p14:creationId xmlns:p14="http://schemas.microsoft.com/office/powerpoint/2010/main" val="1760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04040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595959"/>
          </a:solidFill>
          <a:latin typeface="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595959"/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595959"/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595959"/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595959"/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jdolan@ucdavis.edu" TargetMode="External"/><Relationship Id="rId2" Type="http://schemas.openxmlformats.org/officeDocument/2006/relationships/hyperlink" Target="mailto:awlowrie@ucdavi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jdolan@ucdavis.edu" TargetMode="External"/><Relationship Id="rId2" Type="http://schemas.openxmlformats.org/officeDocument/2006/relationships/hyperlink" Target="mailto:awlowrie@ucdavis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Alex Lowrie: </a:t>
            </a:r>
            <a:r>
              <a:rPr lang="en-US" dirty="0" smtClean="0">
                <a:hlinkClick r:id="rId2"/>
              </a:rPr>
              <a:t>awlowrie@ucdavis.edu</a:t>
            </a:r>
            <a:endParaRPr lang="en-US" dirty="0" smtClean="0"/>
          </a:p>
          <a:p>
            <a:r>
              <a:rPr lang="en-US" dirty="0" smtClean="0"/>
              <a:t>John Dolan: </a:t>
            </a:r>
            <a:r>
              <a:rPr lang="en-US" dirty="0" smtClean="0">
                <a:hlinkClick r:id="rId3"/>
              </a:rPr>
              <a:t>jjdolan@ucdavis.edu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TECHNOLOGY, ENGINEERING AND DATA CONTINUING AND PROFESSIONAL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Courses for professionals in the Sacramento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1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8691" y="6029450"/>
            <a:ext cx="3289051" cy="828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Key</a:t>
            </a:r>
          </a:p>
        </p:txBody>
      </p:sp>
      <p:sp>
        <p:nvSpPr>
          <p:cNvPr id="5" name="Oval 4"/>
          <p:cNvSpPr/>
          <p:nvPr/>
        </p:nvSpPr>
        <p:spPr>
          <a:xfrm>
            <a:off x="2877520" y="577417"/>
            <a:ext cx="6518373" cy="3095444"/>
          </a:xfrm>
          <a:prstGeom prst="ellipse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Oval 5"/>
          <p:cNvSpPr/>
          <p:nvPr/>
        </p:nvSpPr>
        <p:spPr>
          <a:xfrm>
            <a:off x="756995" y="2047362"/>
            <a:ext cx="4210780" cy="4250332"/>
          </a:xfrm>
          <a:prstGeom prst="ellipse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Oval 32"/>
          <p:cNvSpPr/>
          <p:nvPr/>
        </p:nvSpPr>
        <p:spPr>
          <a:xfrm>
            <a:off x="4970486" y="2047361"/>
            <a:ext cx="2317719" cy="4251960"/>
          </a:xfrm>
          <a:prstGeom prst="ellipse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Oval 33"/>
          <p:cNvSpPr/>
          <p:nvPr/>
        </p:nvSpPr>
        <p:spPr>
          <a:xfrm>
            <a:off x="7269283" y="2047361"/>
            <a:ext cx="2317719" cy="4251960"/>
          </a:xfrm>
          <a:prstGeom prst="ellipse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Oval 34"/>
          <p:cNvSpPr/>
          <p:nvPr/>
        </p:nvSpPr>
        <p:spPr>
          <a:xfrm rot="5400000">
            <a:off x="5949176" y="1960075"/>
            <a:ext cx="1409701" cy="8321783"/>
          </a:xfrm>
          <a:prstGeom prst="ellipse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Oval 35"/>
          <p:cNvSpPr/>
          <p:nvPr/>
        </p:nvSpPr>
        <p:spPr>
          <a:xfrm>
            <a:off x="9465501" y="4175902"/>
            <a:ext cx="1647019" cy="2469084"/>
          </a:xfrm>
          <a:prstGeom prst="ellipse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Oval 6"/>
          <p:cNvSpPr/>
          <p:nvPr/>
        </p:nvSpPr>
        <p:spPr>
          <a:xfrm>
            <a:off x="2331761" y="4854058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Software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Developers,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Applications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193699" y="3027295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Web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Developers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08529" y="1786721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Computer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Systems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Analysts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1158</a:t>
            </a:r>
          </a:p>
        </p:txBody>
      </p:sp>
      <p:sp>
        <p:nvSpPr>
          <p:cNvPr id="10" name="Oval 9"/>
          <p:cNvSpPr/>
          <p:nvPr/>
        </p:nvSpPr>
        <p:spPr>
          <a:xfrm>
            <a:off x="9747476" y="4209121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Computer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User Support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Specialists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1605" y="3027295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 Project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Managers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12085" y="3027295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Systems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Engineers/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Architects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05305" y="5573794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Database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Admins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09253" y="1786721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 Analysts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12085" y="5573794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Network &amp;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System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Admins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06871" y="4255138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Computer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Programmers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08891" y="1786721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Information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Security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Analysts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56651" y="4255138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Software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QA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00372" y="4255138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Computer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Network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Architects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05305" y="3027295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Database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Architects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2392" y="4255138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Software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Developers,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Systems SW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747476" y="5523953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Network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Support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Specialists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05305" y="4209121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Data WH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Specialists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07652" y="2399326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UI/UX 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Designer/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Developer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55" y="3823224"/>
            <a:ext cx="179568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b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3186" y="6014925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4884" y="3823222"/>
            <a:ext cx="246886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 Development</a:t>
            </a:r>
          </a:p>
        </p:txBody>
      </p:sp>
      <p:sp>
        <p:nvSpPr>
          <p:cNvPr id="30" name="Oval 29"/>
          <p:cNvSpPr/>
          <p:nvPr/>
        </p:nvSpPr>
        <p:spPr>
          <a:xfrm>
            <a:off x="5608891" y="588441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Product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Managers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72757" y="5136310"/>
            <a:ext cx="16397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Support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0058" y="1457075"/>
            <a:ext cx="310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Requirements</a:t>
            </a:r>
          </a:p>
        </p:txBody>
      </p:sp>
      <p:sp>
        <p:nvSpPr>
          <p:cNvPr id="81" name="Oval 80"/>
          <p:cNvSpPr/>
          <p:nvPr/>
        </p:nvSpPr>
        <p:spPr>
          <a:xfrm>
            <a:off x="9747476" y="2968907"/>
            <a:ext cx="1083067" cy="107119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Citizen Data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Scientists</a:t>
            </a: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993" y="638681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100 jobs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5" y="3027295"/>
            <a:ext cx="394699" cy="39469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6946" y="6200757"/>
            <a:ext cx="255431" cy="25543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50" y="4963023"/>
            <a:ext cx="268751" cy="268751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5877026" y="2384059"/>
            <a:ext cx="615148" cy="394699"/>
            <a:chOff x="408486" y="2518849"/>
            <a:chExt cx="615148" cy="39469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8085" y="2565815"/>
              <a:ext cx="238873" cy="238873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86" y="2518849"/>
              <a:ext cx="394699" cy="394699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8203" y="2622266"/>
              <a:ext cx="255431" cy="255431"/>
            </a:xfrm>
            <a:prstGeom prst="rect">
              <a:avLst/>
            </a:prstGeom>
          </p:spPr>
        </p:pic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43" y="4884104"/>
            <a:ext cx="265605" cy="26560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231076" y="3634761"/>
            <a:ext cx="388187" cy="286503"/>
            <a:chOff x="9185682" y="3451045"/>
            <a:chExt cx="388187" cy="286503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119" y="3451045"/>
              <a:ext cx="268750" cy="26875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85682" y="3498675"/>
              <a:ext cx="238873" cy="238873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937763" y="1185464"/>
            <a:ext cx="383163" cy="309285"/>
            <a:chOff x="678222" y="557000"/>
            <a:chExt cx="383163" cy="309285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954" y="557000"/>
              <a:ext cx="255431" cy="25543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2" y="600680"/>
              <a:ext cx="265605" cy="265605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5369541" y="4940838"/>
            <a:ext cx="394699" cy="451847"/>
            <a:chOff x="522674" y="1848460"/>
            <a:chExt cx="394699" cy="451846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74" y="1848460"/>
              <a:ext cx="394699" cy="394699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81" y="2034701"/>
              <a:ext cx="265605" cy="265605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1469285" y="4821820"/>
            <a:ext cx="615148" cy="394699"/>
            <a:chOff x="408486" y="2518849"/>
            <a:chExt cx="615148" cy="394699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8085" y="2565815"/>
              <a:ext cx="238873" cy="238873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86" y="2518849"/>
              <a:ext cx="394699" cy="394699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8203" y="2622266"/>
              <a:ext cx="255431" cy="25543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17843" y="4849248"/>
            <a:ext cx="615148" cy="394699"/>
            <a:chOff x="4685150" y="4716333"/>
            <a:chExt cx="615148" cy="3946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4685150" y="4716333"/>
              <a:ext cx="615148" cy="394699"/>
              <a:chOff x="408486" y="2518849"/>
              <a:chExt cx="615148" cy="394699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58085" y="2565815"/>
                <a:ext cx="238873" cy="238873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486" y="2518849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8203" y="2622266"/>
                <a:ext cx="255431" cy="255431"/>
              </a:xfrm>
              <a:prstGeom prst="rect">
                <a:avLst/>
              </a:prstGeom>
            </p:spPr>
          </p:pic>
        </p:grp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799" y="4839243"/>
              <a:ext cx="265605" cy="265605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5821250" y="6156667"/>
            <a:ext cx="743919" cy="457731"/>
            <a:chOff x="379711" y="4036979"/>
            <a:chExt cx="743919" cy="457730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31" y="4036979"/>
              <a:ext cx="394699" cy="394699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8" y="4095705"/>
              <a:ext cx="394699" cy="394699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11" y="4045590"/>
              <a:ext cx="394699" cy="394699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8203" y="4239278"/>
              <a:ext cx="255431" cy="255431"/>
            </a:xfrm>
            <a:prstGeom prst="rect">
              <a:avLst/>
            </a:prstGeom>
          </p:spPr>
        </p:pic>
      </p:grpSp>
      <p:grpSp>
        <p:nvGrpSpPr>
          <p:cNvPr id="141" name="Group 140"/>
          <p:cNvGrpSpPr/>
          <p:nvPr/>
        </p:nvGrpSpPr>
        <p:grpSpPr>
          <a:xfrm>
            <a:off x="8059889" y="6080529"/>
            <a:ext cx="912561" cy="453425"/>
            <a:chOff x="390202" y="4719646"/>
            <a:chExt cx="912561" cy="453425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7332" y="4762805"/>
              <a:ext cx="255431" cy="25543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22" y="4719646"/>
              <a:ext cx="394699" cy="394699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69" y="4778372"/>
              <a:ext cx="394699" cy="394699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02" y="4728257"/>
              <a:ext cx="394699" cy="394699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51" y="4864686"/>
              <a:ext cx="265605" cy="265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652085" y="2290239"/>
            <a:ext cx="817631" cy="532267"/>
            <a:chOff x="8606690" y="2106523"/>
            <a:chExt cx="817631" cy="532267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85448" y="2230342"/>
              <a:ext cx="238873" cy="238873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8606690" y="2106523"/>
              <a:ext cx="714667" cy="532267"/>
              <a:chOff x="153242" y="3186294"/>
              <a:chExt cx="714667" cy="532267"/>
            </a:xfrm>
          </p:grpSpPr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159" y="3256804"/>
                <a:ext cx="268750" cy="26875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045" y="3186294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9711" y="3463130"/>
                <a:ext cx="255431" cy="255431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42" y="3371200"/>
                <a:ext cx="265605" cy="265605"/>
              </a:xfrm>
              <a:prstGeom prst="rect">
                <a:avLst/>
              </a:prstGeom>
            </p:spPr>
          </p:pic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8590" y="2310623"/>
              <a:ext cx="265605" cy="26560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570060" y="3562889"/>
            <a:ext cx="991597" cy="558255"/>
            <a:chOff x="4435766" y="3379174"/>
            <a:chExt cx="991597" cy="558254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974" y="3439851"/>
              <a:ext cx="265605" cy="265605"/>
            </a:xfrm>
            <a:prstGeom prst="rect">
              <a:avLst/>
            </a:prstGeom>
          </p:spPr>
        </p:pic>
        <p:grpSp>
          <p:nvGrpSpPr>
            <p:cNvPr id="155" name="Group 154"/>
            <p:cNvGrpSpPr/>
            <p:nvPr/>
          </p:nvGrpSpPr>
          <p:grpSpPr>
            <a:xfrm>
              <a:off x="4435766" y="3379174"/>
              <a:ext cx="991597" cy="558254"/>
              <a:chOff x="1678465" y="5919397"/>
              <a:chExt cx="991597" cy="558254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5311" y="5919397"/>
                <a:ext cx="265605" cy="265605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685" y="5982703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32" y="6041429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465" y="5991314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066957" y="6185002"/>
                <a:ext cx="255431" cy="255431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312" y="6141697"/>
                <a:ext cx="268750" cy="268750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17518" y="6238778"/>
                <a:ext cx="238873" cy="238873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9856662" y="4783630"/>
            <a:ext cx="1004297" cy="521036"/>
            <a:chOff x="10811268" y="4650715"/>
            <a:chExt cx="1004297" cy="521036"/>
          </a:xfrm>
        </p:grpSpPr>
        <p:grpSp>
          <p:nvGrpSpPr>
            <p:cNvPr id="164" name="Group 163"/>
            <p:cNvGrpSpPr/>
            <p:nvPr/>
          </p:nvGrpSpPr>
          <p:grpSpPr>
            <a:xfrm>
              <a:off x="10811268" y="4650715"/>
              <a:ext cx="1004297" cy="521036"/>
              <a:chOff x="4435766" y="3379174"/>
              <a:chExt cx="1004297" cy="521036"/>
            </a:xfrm>
          </p:grpSpPr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4374" y="3427151"/>
                <a:ext cx="265605" cy="265605"/>
              </a:xfrm>
              <a:prstGeom prst="rect">
                <a:avLst/>
              </a:prstGeom>
            </p:spPr>
          </p:pic>
          <p:grpSp>
            <p:nvGrpSpPr>
              <p:cNvPr id="166" name="Group 165"/>
              <p:cNvGrpSpPr/>
              <p:nvPr/>
            </p:nvGrpSpPr>
            <p:grpSpPr>
              <a:xfrm>
                <a:off x="4435766" y="3379174"/>
                <a:ext cx="1004297" cy="521036"/>
                <a:chOff x="1678465" y="5919397"/>
                <a:chExt cx="1004297" cy="521036"/>
              </a:xfrm>
            </p:grpSpPr>
            <p:pic>
              <p:nvPicPr>
                <p:cNvPr id="167" name="Picture 16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5311" y="5919397"/>
                  <a:ext cx="265605" cy="265605"/>
                </a:xfrm>
                <a:prstGeom prst="rect">
                  <a:avLst/>
                </a:prstGeom>
              </p:spPr>
            </p:pic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27685" y="5982703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8732" y="6041429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8465" y="5991314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6957" y="6185002"/>
                  <a:ext cx="255431" cy="255431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4012" y="6141697"/>
                  <a:ext cx="268750" cy="268750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268318" y="6200678"/>
                  <a:ext cx="238873" cy="23887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393" y="4854089"/>
              <a:ext cx="268750" cy="268750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5700029" y="3615776"/>
            <a:ext cx="1061276" cy="457731"/>
            <a:chOff x="1678465" y="5982703"/>
            <a:chExt cx="1061276" cy="457730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3976" y="6048297"/>
              <a:ext cx="238873" cy="238873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136" y="6095726"/>
              <a:ext cx="265605" cy="265605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685" y="5982703"/>
              <a:ext cx="394699" cy="394699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32" y="6041429"/>
              <a:ext cx="394699" cy="394699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465" y="5991314"/>
              <a:ext cx="394699" cy="394699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6957" y="6185002"/>
              <a:ext cx="255431" cy="25543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512" y="6141697"/>
              <a:ext cx="268750" cy="268750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3770515" y="2433053"/>
            <a:ext cx="1061276" cy="457731"/>
            <a:chOff x="1678465" y="5982703"/>
            <a:chExt cx="1061276" cy="457730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3976" y="6048297"/>
              <a:ext cx="238873" cy="238873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136" y="6095726"/>
              <a:ext cx="265605" cy="265605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685" y="5982703"/>
              <a:ext cx="394699" cy="394699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32" y="6041429"/>
              <a:ext cx="394699" cy="394699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465" y="5991314"/>
              <a:ext cx="394699" cy="394699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6957" y="6185002"/>
              <a:ext cx="255431" cy="255431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512" y="6141697"/>
              <a:ext cx="268750" cy="26875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284069" y="3421224"/>
            <a:ext cx="1298427" cy="558968"/>
            <a:chOff x="2124455" y="3339109"/>
            <a:chExt cx="1298427" cy="5589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2124455" y="3339109"/>
              <a:ext cx="714667" cy="532267"/>
              <a:chOff x="153242" y="3186294"/>
              <a:chExt cx="714667" cy="532267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159" y="3256804"/>
                <a:ext cx="268750" cy="268750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045" y="3186294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9711" y="3463130"/>
                <a:ext cx="255431" cy="255431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42" y="3371200"/>
                <a:ext cx="265605" cy="265605"/>
              </a:xfrm>
              <a:prstGeom prst="rect">
                <a:avLst/>
              </a:prstGeom>
            </p:spPr>
          </p:pic>
        </p:grpSp>
        <p:grpSp>
          <p:nvGrpSpPr>
            <p:cNvPr id="191" name="Group 190"/>
            <p:cNvGrpSpPr/>
            <p:nvPr/>
          </p:nvGrpSpPr>
          <p:grpSpPr>
            <a:xfrm>
              <a:off x="2678963" y="3440347"/>
              <a:ext cx="743919" cy="457730"/>
              <a:chOff x="379711" y="4036979"/>
              <a:chExt cx="743919" cy="457730"/>
            </a:xfrm>
          </p:grpSpPr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931" y="4036979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978" y="4095705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11" y="4045590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8203" y="4239278"/>
                <a:ext cx="255431" cy="255431"/>
              </a:xfrm>
              <a:prstGeom prst="rect">
                <a:avLst/>
              </a:prstGeom>
            </p:spPr>
          </p:pic>
        </p:grp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5960" y="3602984"/>
              <a:ext cx="238873" cy="23887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804001" y="5402371"/>
            <a:ext cx="1862264" cy="784275"/>
            <a:chOff x="2809408" y="5320255"/>
            <a:chExt cx="1862264" cy="784275"/>
          </a:xfrm>
        </p:grpSpPr>
        <p:grpSp>
          <p:nvGrpSpPr>
            <p:cNvPr id="202" name="Group 201"/>
            <p:cNvGrpSpPr/>
            <p:nvPr/>
          </p:nvGrpSpPr>
          <p:grpSpPr>
            <a:xfrm>
              <a:off x="2809408" y="5320255"/>
              <a:ext cx="1298427" cy="555160"/>
              <a:chOff x="2124455" y="3402609"/>
              <a:chExt cx="1298427" cy="555160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124455" y="3402609"/>
                <a:ext cx="527502" cy="555160"/>
                <a:chOff x="153242" y="3249794"/>
                <a:chExt cx="527502" cy="555160"/>
              </a:xfrm>
            </p:grpSpPr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045" y="3249794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9711" y="3463130"/>
                  <a:ext cx="255431" cy="255431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242" y="3371200"/>
                  <a:ext cx="265605" cy="265605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959" y="3536204"/>
                  <a:ext cx="268750" cy="268750"/>
                </a:xfrm>
                <a:prstGeom prst="rect">
                  <a:avLst/>
                </a:prstGeom>
              </p:spPr>
            </p:pic>
          </p:grpSp>
          <p:grpSp>
            <p:nvGrpSpPr>
              <p:cNvPr id="204" name="Group 203"/>
              <p:cNvGrpSpPr/>
              <p:nvPr/>
            </p:nvGrpSpPr>
            <p:grpSpPr>
              <a:xfrm>
                <a:off x="2678963" y="3440347"/>
                <a:ext cx="743919" cy="457730"/>
                <a:chOff x="379711" y="4036979"/>
                <a:chExt cx="743919" cy="457730"/>
              </a:xfrm>
            </p:grpSpPr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931" y="4036979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78" y="4095705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11" y="4045590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68203" y="4239278"/>
                  <a:ext cx="255431" cy="255431"/>
                </a:xfrm>
                <a:prstGeom prst="rect">
                  <a:avLst/>
                </a:prstGeom>
              </p:spPr>
            </p:pic>
          </p:grpSp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05960" y="3602984"/>
                <a:ext cx="238873" cy="238873"/>
              </a:xfrm>
              <a:prstGeom prst="rect">
                <a:avLst/>
              </a:prstGeom>
            </p:spPr>
          </p:pic>
        </p:grpSp>
        <p:grpSp>
          <p:nvGrpSpPr>
            <p:cNvPr id="214" name="Group 213"/>
            <p:cNvGrpSpPr/>
            <p:nvPr/>
          </p:nvGrpSpPr>
          <p:grpSpPr>
            <a:xfrm>
              <a:off x="3265710" y="5618634"/>
              <a:ext cx="615148" cy="394699"/>
              <a:chOff x="408486" y="2518849"/>
              <a:chExt cx="615148" cy="394699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58085" y="2565815"/>
                <a:ext cx="238873" cy="238873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486" y="2518849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8203" y="2622266"/>
                <a:ext cx="255431" cy="255431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3824549" y="5488080"/>
              <a:ext cx="847123" cy="616450"/>
              <a:chOff x="1678465" y="5819678"/>
              <a:chExt cx="847123" cy="616450"/>
            </a:xfrm>
          </p:grpSpPr>
          <p:pic>
            <p:nvPicPr>
              <p:cNvPr id="223" name="Picture 2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70157" y="5969102"/>
                <a:ext cx="255431" cy="255431"/>
              </a:xfrm>
              <a:prstGeom prst="rect">
                <a:avLst/>
              </a:prstGeom>
            </p:spPr>
          </p:pic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15918" y="5819678"/>
                <a:ext cx="238873" cy="238873"/>
              </a:xfrm>
              <a:prstGeom prst="rect">
                <a:avLst/>
              </a:prstGeom>
            </p:spPr>
          </p:pic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312" y="5900397"/>
                <a:ext cx="268750" cy="268750"/>
              </a:xfrm>
              <a:prstGeom prst="rect">
                <a:avLst/>
              </a:prstGeom>
            </p:spPr>
          </p:pic>
          <p:pic>
            <p:nvPicPr>
              <p:cNvPr id="219" name="Picture 2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5311" y="5919397"/>
                <a:ext cx="265605" cy="265605"/>
              </a:xfrm>
              <a:prstGeom prst="rect">
                <a:avLst/>
              </a:prstGeom>
            </p:spPr>
          </p:pic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685" y="5982703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221" name="Picture 2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32" y="6041429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222" name="Picture 2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465" y="5991314"/>
                <a:ext cx="394699" cy="394699"/>
              </a:xfrm>
              <a:prstGeom prst="rect">
                <a:avLst/>
              </a:prstGeom>
            </p:spPr>
          </p:pic>
        </p:grpSp>
      </p:grpSp>
      <p:grpSp>
        <p:nvGrpSpPr>
          <p:cNvPr id="226" name="Group 225"/>
          <p:cNvGrpSpPr/>
          <p:nvPr/>
        </p:nvGrpSpPr>
        <p:grpSpPr>
          <a:xfrm>
            <a:off x="9563321" y="3480823"/>
            <a:ext cx="1691467" cy="788275"/>
            <a:chOff x="2809408" y="5316256"/>
            <a:chExt cx="1691467" cy="788274"/>
          </a:xfrm>
        </p:grpSpPr>
        <p:grpSp>
          <p:nvGrpSpPr>
            <p:cNvPr id="227" name="Group 226"/>
            <p:cNvGrpSpPr/>
            <p:nvPr/>
          </p:nvGrpSpPr>
          <p:grpSpPr>
            <a:xfrm>
              <a:off x="2809408" y="5320255"/>
              <a:ext cx="1298427" cy="555160"/>
              <a:chOff x="2124455" y="3402609"/>
              <a:chExt cx="1298427" cy="555160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2124455" y="3402609"/>
                <a:ext cx="527502" cy="555160"/>
                <a:chOff x="153242" y="3249794"/>
                <a:chExt cx="527502" cy="555160"/>
              </a:xfrm>
            </p:grpSpPr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045" y="3249794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9711" y="3463130"/>
                  <a:ext cx="255431" cy="255431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242" y="3371200"/>
                  <a:ext cx="265605" cy="265605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959" y="3536204"/>
                  <a:ext cx="268750" cy="268750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2678963" y="3440347"/>
                <a:ext cx="743919" cy="457730"/>
                <a:chOff x="379711" y="4036979"/>
                <a:chExt cx="743919" cy="457730"/>
              </a:xfrm>
            </p:grpSpPr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931" y="4036979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78" y="4095705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11" y="4045590"/>
                  <a:ext cx="394699" cy="394699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68203" y="4239278"/>
                  <a:ext cx="255431" cy="255431"/>
                </a:xfrm>
                <a:prstGeom prst="rect">
                  <a:avLst/>
                </a:prstGeom>
              </p:spPr>
            </p:pic>
          </p:grpSp>
          <p:pic>
            <p:nvPicPr>
              <p:cNvPr id="242" name="Picture 2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05960" y="3602984"/>
                <a:ext cx="238873" cy="238873"/>
              </a:xfrm>
              <a:prstGeom prst="rect">
                <a:avLst/>
              </a:prstGeom>
            </p:spPr>
          </p:pic>
        </p:grpSp>
        <p:grpSp>
          <p:nvGrpSpPr>
            <p:cNvPr id="228" name="Group 227"/>
            <p:cNvGrpSpPr/>
            <p:nvPr/>
          </p:nvGrpSpPr>
          <p:grpSpPr>
            <a:xfrm>
              <a:off x="3265710" y="5618634"/>
              <a:ext cx="615148" cy="394699"/>
              <a:chOff x="408486" y="2518849"/>
              <a:chExt cx="615148" cy="394699"/>
            </a:xfrm>
          </p:grpSpPr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58085" y="2565815"/>
                <a:ext cx="238873" cy="238873"/>
              </a:xfrm>
              <a:prstGeom prst="rect">
                <a:avLst/>
              </a:prstGeom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486" y="2518849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8203" y="2622266"/>
                <a:ext cx="255431" cy="255431"/>
              </a:xfrm>
              <a:prstGeom prst="rect">
                <a:avLst/>
              </a:prstGeom>
            </p:spPr>
          </p:pic>
        </p:grpSp>
        <p:grpSp>
          <p:nvGrpSpPr>
            <p:cNvPr id="229" name="Group 228"/>
            <p:cNvGrpSpPr/>
            <p:nvPr/>
          </p:nvGrpSpPr>
          <p:grpSpPr>
            <a:xfrm>
              <a:off x="3824549" y="5316256"/>
              <a:ext cx="676326" cy="788274"/>
              <a:chOff x="1678465" y="5647854"/>
              <a:chExt cx="676326" cy="788274"/>
            </a:xfrm>
          </p:grpSpPr>
          <p:pic>
            <p:nvPicPr>
              <p:cNvPr id="234" name="Picture 2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0263" y="5647854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231" name="Picture 2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15918" y="5819678"/>
                <a:ext cx="238873" cy="238873"/>
              </a:xfrm>
              <a:prstGeom prst="rect">
                <a:avLst/>
              </a:prstGeom>
            </p:spPr>
          </p:pic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312" y="5900397"/>
                <a:ext cx="268750" cy="268750"/>
              </a:xfrm>
              <a:prstGeom prst="rect">
                <a:avLst/>
              </a:prstGeom>
            </p:spPr>
          </p:pic>
          <p:pic>
            <p:nvPicPr>
              <p:cNvPr id="233" name="Picture 2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5311" y="5919397"/>
                <a:ext cx="265605" cy="265605"/>
              </a:xfrm>
              <a:prstGeom prst="rect">
                <a:avLst/>
              </a:prstGeom>
            </p:spPr>
          </p:pic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32" y="6041429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236" name="Picture 2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465" y="5991314"/>
                <a:ext cx="394699" cy="394699"/>
              </a:xfrm>
              <a:prstGeom prst="rect">
                <a:avLst/>
              </a:prstGeom>
            </p:spPr>
          </p:pic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076972" y="6175166"/>
                <a:ext cx="255431" cy="255431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5078803" y="3823225"/>
            <a:ext cx="2083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Development</a:t>
            </a:r>
          </a:p>
        </p:txBody>
      </p:sp>
      <p:grpSp>
        <p:nvGrpSpPr>
          <p:cNvPr id="297" name="Group 296"/>
          <p:cNvGrpSpPr/>
          <p:nvPr/>
        </p:nvGrpSpPr>
        <p:grpSpPr>
          <a:xfrm>
            <a:off x="9224220" y="3713605"/>
            <a:ext cx="940797" cy="558255"/>
            <a:chOff x="1678465" y="5919397"/>
            <a:chExt cx="940797" cy="558254"/>
          </a:xfrm>
        </p:grpSpPr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311" y="5919397"/>
              <a:ext cx="265605" cy="265605"/>
            </a:xfrm>
            <a:prstGeom prst="rect">
              <a:avLst/>
            </a:prstGeom>
          </p:spPr>
        </p:pic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685" y="5982703"/>
              <a:ext cx="394699" cy="394699"/>
            </a:xfrm>
            <a:prstGeom prst="rect">
              <a:avLst/>
            </a:prstGeom>
          </p:spPr>
        </p:pic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32" y="6041429"/>
              <a:ext cx="394699" cy="394699"/>
            </a:xfrm>
            <a:prstGeom prst="rect">
              <a:avLst/>
            </a:prstGeom>
          </p:spPr>
        </p:pic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465" y="5991314"/>
              <a:ext cx="394699" cy="394699"/>
            </a:xfrm>
            <a:prstGeom prst="rect">
              <a:avLst/>
            </a:prstGeom>
          </p:spPr>
        </p:pic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6957" y="6185002"/>
              <a:ext cx="255431" cy="255431"/>
            </a:xfrm>
            <a:prstGeom prst="rect">
              <a:avLst/>
            </a:prstGeom>
          </p:spPr>
        </p:pic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512" y="6141697"/>
              <a:ext cx="268750" cy="268750"/>
            </a:xfrm>
            <a:prstGeom prst="rect">
              <a:avLst/>
            </a:prstGeom>
          </p:spPr>
        </p:pic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17518" y="6238778"/>
              <a:ext cx="238873" cy="238873"/>
            </a:xfrm>
            <a:prstGeom prst="rect">
              <a:avLst/>
            </a:prstGeom>
          </p:spPr>
        </p:pic>
      </p:grpSp>
      <p:pic>
        <p:nvPicPr>
          <p:cNvPr id="305" name="Picture 3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262" y="6408266"/>
            <a:ext cx="255431" cy="2554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00" y="-11647"/>
            <a:ext cx="11360800" cy="763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Sacramento </a:t>
            </a:r>
            <a:r>
              <a:rPr lang="en-US" dirty="0" smtClean="0">
                <a:solidFill>
                  <a:schemeClr val="tx1"/>
                </a:solidFill>
              </a:rPr>
              <a:t>Tech Jobs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104"/>
          <a:stretch/>
        </p:blipFill>
        <p:spPr>
          <a:xfrm>
            <a:off x="1" y="-8351"/>
            <a:ext cx="12192000" cy="6866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72" y="6250007"/>
            <a:ext cx="6431872" cy="43145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399315" y="125853"/>
            <a:ext cx="638017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n-US" sz="3733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6672" y="593367"/>
            <a:ext cx="6919728" cy="763600"/>
          </a:xfrm>
        </p:spPr>
        <p:txBody>
          <a:bodyPr/>
          <a:lstStyle/>
          <a:p>
            <a:r>
              <a:rPr lang="en-US" dirty="0"/>
              <a:t>Top Skills for Four Specialist Data Roles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9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4161702" y="2628124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1467" b="1">
                <a:latin typeface="Calibri" panose="020F0502020204030204" pitchFamily="34" charset="0"/>
                <a:cs typeface="Calibri" panose="020F0502020204030204" pitchFamily="34" charset="0"/>
              </a:rPr>
              <a:t>Cyber Security</a:t>
            </a:r>
            <a:endParaRPr sz="146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447565" y="2628124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Full Stack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447565" y="3700136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447565" y="4491531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>
                <a:latin typeface="Calibri" panose="020F0502020204030204" pitchFamily="34" charset="0"/>
                <a:cs typeface="Calibri" panose="020F0502020204030204" pitchFamily="34" charset="0"/>
              </a:rPr>
              <a:t>Web Design</a:t>
            </a:r>
            <a:endParaRPr sz="146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4161702" y="5282925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Programing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447565" y="6074319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447565" y="5282925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DevOps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2447565" y="1075015"/>
            <a:ext cx="1542249" cy="66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Blockchain / 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FinTech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4161702" y="1075015"/>
            <a:ext cx="1542249" cy="66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  <a:endParaRPr sz="146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Google Shape;63;p13"/>
          <p:cNvSpPr/>
          <p:nvPr/>
        </p:nvSpPr>
        <p:spPr>
          <a:xfrm>
            <a:off x="7261404" y="5282925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Visualization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Google Shape;64;p13"/>
          <p:cNvSpPr/>
          <p:nvPr/>
        </p:nvSpPr>
        <p:spPr>
          <a:xfrm>
            <a:off x="8972213" y="5282925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SQL for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oogle Shape;68;p13"/>
          <p:cNvSpPr/>
          <p:nvPr/>
        </p:nvSpPr>
        <p:spPr>
          <a:xfrm>
            <a:off x="7261404" y="4491531"/>
            <a:ext cx="1542249" cy="66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Fundamental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69;p13"/>
          <p:cNvSpPr/>
          <p:nvPr/>
        </p:nvSpPr>
        <p:spPr>
          <a:xfrm>
            <a:off x="7261404" y="2628124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>
                <a:latin typeface="Calibri" panose="020F0502020204030204" pitchFamily="34" charset="0"/>
                <a:cs typeface="Calibri" panose="020F0502020204030204" pitchFamily="34" charset="0"/>
              </a:rPr>
              <a:t>Data Analytics</a:t>
            </a:r>
            <a:endParaRPr sz="146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Google Shape;70;p13"/>
          <p:cNvSpPr/>
          <p:nvPr/>
        </p:nvSpPr>
        <p:spPr>
          <a:xfrm>
            <a:off x="7261404" y="1075015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71;p13"/>
          <p:cNvSpPr/>
          <p:nvPr/>
        </p:nvSpPr>
        <p:spPr>
          <a:xfrm>
            <a:off x="7261404" y="3700136"/>
            <a:ext cx="1542249" cy="66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Data Analytics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for Insurance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Google Shape;77;p13"/>
          <p:cNvSpPr/>
          <p:nvPr/>
        </p:nvSpPr>
        <p:spPr>
          <a:xfrm>
            <a:off x="8972213" y="3700136"/>
            <a:ext cx="1542249" cy="66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Data Analytics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for X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Google Shape;80;p13"/>
          <p:cNvSpPr/>
          <p:nvPr/>
        </p:nvSpPr>
        <p:spPr>
          <a:xfrm>
            <a:off x="8972213" y="1075015"/>
            <a:ext cx="1542249" cy="66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Engineering/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62;p13"/>
          <p:cNvSpPr/>
          <p:nvPr/>
        </p:nvSpPr>
        <p:spPr>
          <a:xfrm>
            <a:off x="7261404" y="6074319"/>
            <a:ext cx="1542249" cy="66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pPr algn="ctr"/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Computational 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b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67" b="1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869652" y="547596"/>
            <a:ext cx="1951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Google Shape;84;p13"/>
          <p:cNvSpPr txBox="1"/>
          <p:nvPr/>
        </p:nvSpPr>
        <p:spPr>
          <a:xfrm>
            <a:off x="7994100" y="548029"/>
            <a:ext cx="1951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6" name="Google Shape;86;p13"/>
          <p:cNvCxnSpPr/>
          <p:nvPr/>
        </p:nvCxnSpPr>
        <p:spPr>
          <a:xfrm>
            <a:off x="6285524" y="550735"/>
            <a:ext cx="0" cy="63072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Picture 2" descr="Image result for coursera icon 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r="1445" b="32063"/>
          <a:stretch/>
        </p:blipFill>
        <p:spPr bwMode="auto">
          <a:xfrm>
            <a:off x="8341379" y="6060772"/>
            <a:ext cx="591215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oursera icon 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r="1445" b="32063"/>
          <a:stretch/>
        </p:blipFill>
        <p:spPr bwMode="auto">
          <a:xfrm>
            <a:off x="10034277" y="5266281"/>
            <a:ext cx="591215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mage result for coursera icon 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r="1445" b="32063"/>
          <a:stretch/>
        </p:blipFill>
        <p:spPr bwMode="auto">
          <a:xfrm>
            <a:off x="8341379" y="5266281"/>
            <a:ext cx="591215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Image result for coursera icon 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r="1445" b="32063"/>
          <a:stretch/>
        </p:blipFill>
        <p:spPr bwMode="auto">
          <a:xfrm>
            <a:off x="5245977" y="5266281"/>
            <a:ext cx="591215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result for coursera icon 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r="1445" b="32063"/>
          <a:stretch/>
        </p:blipFill>
        <p:spPr bwMode="auto">
          <a:xfrm>
            <a:off x="3530278" y="5266281"/>
            <a:ext cx="591215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Image result for coursera icon 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r="1445" b="32063"/>
          <a:stretch/>
        </p:blipFill>
        <p:spPr bwMode="auto">
          <a:xfrm>
            <a:off x="3534483" y="6060772"/>
            <a:ext cx="591215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65" y="4383431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19" y="3577213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24" y="4383564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41" y="3577213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571" y="3577213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29" y="958176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6" y="958176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20" y="958176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" descr="Image result for onli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08" y="958176"/>
            <a:ext cx="392616" cy="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eachi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6" y="2365702"/>
            <a:ext cx="500639" cy="5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2" descr="Image result for teachi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58" y="2365702"/>
            <a:ext cx="500639" cy="5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2" descr="Image result for teachi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77" y="2365702"/>
            <a:ext cx="500639" cy="5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82;p13"/>
          <p:cNvSpPr txBox="1"/>
          <p:nvPr/>
        </p:nvSpPr>
        <p:spPr>
          <a:xfrm>
            <a:off x="81800" y="547596"/>
            <a:ext cx="2244677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 Is…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1802" y="818156"/>
            <a:ext cx="2193875" cy="1165621"/>
          </a:xfrm>
          <a:prstGeom prst="rightArrow">
            <a:avLst>
              <a:gd name="adj1" fmla="val 72016"/>
              <a:gd name="adj2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Specializing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81802" y="2416198"/>
            <a:ext cx="2193875" cy="1165621"/>
          </a:xfrm>
          <a:prstGeom prst="rightArrow">
            <a:avLst>
              <a:gd name="adj1" fmla="val 72016"/>
              <a:gd name="adj2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Career Changing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81802" y="4421348"/>
            <a:ext cx="2193875" cy="1165621"/>
          </a:xfrm>
          <a:prstGeom prst="rightArrow">
            <a:avLst>
              <a:gd name="adj1" fmla="val 72016"/>
              <a:gd name="adj2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Career Enhancing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02" y="6116663"/>
            <a:ext cx="228165" cy="1477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    Live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802" y="6302251"/>
            <a:ext cx="228165" cy="1477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r>
              <a:rPr lang="en-US" sz="1333" b="1" dirty="0">
                <a:latin typeface="Calibri" panose="020F0502020204030204" pitchFamily="34" charset="0"/>
                <a:cs typeface="Calibri" panose="020F0502020204030204" pitchFamily="34" charset="0"/>
              </a:rPr>
              <a:t>     In Development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1802" y="6487839"/>
            <a:ext cx="228165" cy="147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r>
              <a:rPr lang="en-US" sz="1333" b="1" dirty="0">
                <a:latin typeface="Calibri" panose="020F0502020204030204" pitchFamily="34" charset="0"/>
                <a:cs typeface="Calibri" panose="020F0502020204030204" pitchFamily="34" charset="0"/>
              </a:rPr>
              <a:t>     Proposal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802" y="6673426"/>
            <a:ext cx="228165" cy="14775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none" lIns="121900" tIns="121900" rIns="121900" bIns="121900" anchor="ctr" anchorCtr="0">
            <a:noAutofit/>
          </a:bodyPr>
          <a:lstStyle/>
          <a:p>
            <a:r>
              <a:rPr lang="en-US" sz="1333" b="1" dirty="0">
                <a:latin typeface="Calibri" panose="020F0502020204030204" pitchFamily="34" charset="0"/>
                <a:cs typeface="Calibri" panose="020F0502020204030204" pitchFamily="34" charset="0"/>
              </a:rPr>
              <a:t>     Concept</a:t>
            </a:r>
          </a:p>
        </p:txBody>
      </p:sp>
      <p:sp>
        <p:nvSpPr>
          <p:cNvPr id="69" name="Google Shape;82;p13"/>
          <p:cNvSpPr txBox="1"/>
          <p:nvPr/>
        </p:nvSpPr>
        <p:spPr>
          <a:xfrm>
            <a:off x="258298" y="5879022"/>
            <a:ext cx="583223" cy="227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47595"/>
          </a:xfrm>
          <a:prstGeom prst="rect">
            <a:avLst/>
          </a:prstGeom>
          <a:solidFill>
            <a:srgbClr val="003E6C"/>
          </a:solidFill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Tech Engineering Data [TED] Portfolio</a:t>
            </a:r>
          </a:p>
        </p:txBody>
      </p:sp>
    </p:spTree>
    <p:extLst>
      <p:ext uri="{BB962C8B-B14F-4D97-AF65-F5344CB8AC3E}">
        <p14:creationId xmlns:p14="http://schemas.microsoft.com/office/powerpoint/2010/main" val="39388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5" y="1182843"/>
            <a:ext cx="12447873" cy="56559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for Data Science—Coursera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7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122"/>
            <a:ext cx="12176448" cy="31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142"/>
            <a:ext cx="12171451" cy="54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7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5" y="296333"/>
            <a:ext cx="12197485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3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Alex Lowrie: </a:t>
            </a:r>
            <a:r>
              <a:rPr lang="en-US" dirty="0" smtClean="0">
                <a:hlinkClick r:id="rId2"/>
              </a:rPr>
              <a:t>awlowrie@ucdavis.edu</a:t>
            </a:r>
            <a:endParaRPr lang="en-US" dirty="0" smtClean="0"/>
          </a:p>
          <a:p>
            <a:r>
              <a:rPr lang="en-US" dirty="0" smtClean="0"/>
              <a:t>John Dolan: </a:t>
            </a:r>
            <a:r>
              <a:rPr lang="en-US" dirty="0" smtClean="0">
                <a:hlinkClick r:id="rId3"/>
              </a:rPr>
              <a:t>jjdolan@ucdavis.edu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73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  <p:tag name="ARTICULATE_DESIGN_ID_OFFICE THEME" val="AzC2ob0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lex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Programs, Final Template, 12-3-18" id="{1F29196D-AB4A-4A22-804F-BECB3376A57F}" vid="{BBD5425C-FED4-4BEC-9A2E-33A4EE35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ex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lex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Technology Programs PowerPoint (1)</Template>
  <TotalTime>151</TotalTime>
  <Words>156</Words>
  <Application>Microsoft Office PowerPoint</Application>
  <PresentationFormat>Widescreen</PresentationFormat>
  <Paragraphs>84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Baskerville Old Face</vt:lpstr>
      <vt:lpstr>Calibri</vt:lpstr>
      <vt:lpstr>Comic Sans MS</vt:lpstr>
      <vt:lpstr>Proxima Nova</vt:lpstr>
      <vt:lpstr>Proxima Nova Cond</vt:lpstr>
      <vt:lpstr>Proxima Nova Cond Semibold</vt:lpstr>
      <vt:lpstr>Proxima Nova Extrabold</vt:lpstr>
      <vt:lpstr>Proxima Nova Medium</vt:lpstr>
      <vt:lpstr>Office Theme</vt:lpstr>
      <vt:lpstr>TECHNOLOGY, ENGINEERING AND DATA CONTINUING AND PROFESSIONAL EDUCATION</vt:lpstr>
      <vt:lpstr>Sacramento Tech Jobs Landscape</vt:lpstr>
      <vt:lpstr>Top Skills for Four Specialist Data Roles </vt:lpstr>
      <vt:lpstr>PowerPoint Presentation</vt:lpstr>
      <vt:lpstr>SQL for Data Science—Coursera Data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 Lowrie</dc:creator>
  <cp:lastModifiedBy>Maksym Monastyrskyy</cp:lastModifiedBy>
  <cp:revision>4</cp:revision>
  <cp:lastPrinted>2019-01-16T17:31:06Z</cp:lastPrinted>
  <dcterms:created xsi:type="dcterms:W3CDTF">2019-01-16T16:22:49Z</dcterms:created>
  <dcterms:modified xsi:type="dcterms:W3CDTF">2019-01-24T20:26:06Z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35BE0567-3782-4237-B1BF-1B56725A90BB</vt:lpwstr>
  </property>
  <property fmtid="{D5CDD505-2E9C-101B-9397-08002B2CF9AE}" pid="3" name="ArticulatePath">
    <vt:lpwstr>Presentation1</vt:lpwstr>
  </property>
</Properties>
</file>